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60" r:id="rId2"/>
    <p:sldId id="305" r:id="rId3"/>
    <p:sldId id="307" r:id="rId4"/>
    <p:sldId id="311" r:id="rId5"/>
    <p:sldId id="319" r:id="rId6"/>
    <p:sldId id="359" r:id="rId7"/>
    <p:sldId id="344" r:id="rId8"/>
    <p:sldId id="323" r:id="rId9"/>
    <p:sldId id="325" r:id="rId10"/>
    <p:sldId id="370" r:id="rId11"/>
    <p:sldId id="371" r:id="rId12"/>
    <p:sldId id="372" r:id="rId13"/>
    <p:sldId id="347" r:id="rId14"/>
    <p:sldId id="373" r:id="rId15"/>
    <p:sldId id="374" r:id="rId16"/>
    <p:sldId id="376" r:id="rId17"/>
    <p:sldId id="348" r:id="rId18"/>
    <p:sldId id="375" r:id="rId19"/>
    <p:sldId id="377" r:id="rId20"/>
    <p:sldId id="379" r:id="rId21"/>
    <p:sldId id="378" r:id="rId22"/>
    <p:sldId id="380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4348AA"/>
    <a:srgbClr val="33CCFF"/>
    <a:srgbClr val="000000"/>
    <a:srgbClr val="C6E6E9"/>
    <a:srgbClr val="00B0F0"/>
    <a:srgbClr val="2D2DB9"/>
    <a:srgbClr val="32946A"/>
    <a:srgbClr val="203864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45" autoAdjust="0"/>
    <p:restoredTop sz="98441" autoAdjust="0"/>
  </p:normalViewPr>
  <p:slideViewPr>
    <p:cSldViewPr snapToGrid="0" snapToObjects="1">
      <p:cViewPr varScale="1">
        <p:scale>
          <a:sx n="100" d="100"/>
          <a:sy n="100" d="100"/>
        </p:scale>
        <p:origin x="726" y="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37BAED-97E0-F545-B690-7200EC847ED2}" type="datetime1">
              <a:rPr lang="en-US" smtClean="0"/>
              <a:t>2/15/2016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13790-A747-354D-8890-04DBEBCD3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84666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0.png>
</file>

<file path=ppt/media/image5.png>
</file>

<file path=ppt/media/image540.png>
</file>

<file path=ppt/media/image6.png>
</file>

<file path=ppt/media/image7.jpeg>
</file>

<file path=ppt/media/image8.png>
</file>

<file path=ppt/media/image9.png>
</file>

<file path=ppt/media/image9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DD5694-ADC6-1842-BC09-29688C2D5712}" type="datetime1">
              <a:rPr lang="en-US" smtClean="0"/>
              <a:t>2/15/2016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2EBCF6-05C7-EF4F-82B8-5DD000FE0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6783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832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198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latin typeface="Times"/>
                <a:cs typeface="Time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Times"/>
                <a:cs typeface="Time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294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June ___,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010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June ___,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32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June ___,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083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June ___,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481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June ___,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441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June ___,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247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799" y="4835297"/>
            <a:ext cx="9171038" cy="308202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55239" cy="711714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9860"/>
            <a:ext cx="8229600" cy="5695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61738"/>
            <a:ext cx="8229600" cy="37328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-6055" y="711714"/>
            <a:ext cx="9155239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-6844" y="4789578"/>
            <a:ext cx="9155239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ate Placeholder 5"/>
          <p:cNvSpPr>
            <a:spLocks noGrp="1"/>
          </p:cNvSpPr>
          <p:nvPr>
            <p:ph type="dt" sz="half" idx="2"/>
          </p:nvPr>
        </p:nvSpPr>
        <p:spPr>
          <a:xfrm>
            <a:off x="-15075" y="4835297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13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3124200" y="4835297"/>
            <a:ext cx="2895600" cy="273844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14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14980" y="4835297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June ___,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320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/>
  <p:txStyles>
    <p:titleStyle>
      <a:lvl1pPr algn="ctr" defTabSz="457200" rtl="0" eaLnBrk="1" latinLnBrk="0" hangingPunct="1">
        <a:spcBef>
          <a:spcPct val="0"/>
        </a:spcBef>
        <a:buNone/>
        <a:defRPr sz="3800" kern="1200">
          <a:solidFill>
            <a:schemeClr val="bg1"/>
          </a:solidFill>
          <a:latin typeface="Times"/>
          <a:ea typeface="+mj-ea"/>
          <a:cs typeface="Time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Times"/>
          <a:ea typeface="+mn-ea"/>
          <a:cs typeface="Time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Times"/>
          <a:ea typeface="+mn-ea"/>
          <a:cs typeface="Time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Times"/>
          <a:ea typeface="+mn-ea"/>
          <a:cs typeface="Time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Times"/>
          <a:ea typeface="+mn-ea"/>
          <a:cs typeface="Time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Times"/>
          <a:ea typeface="+mn-ea"/>
          <a:cs typeface="Time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0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emf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image" Target="../media/image10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481013" y="1053704"/>
            <a:ext cx="8181974" cy="110251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Unexpected (sort of) </a:t>
            </a:r>
            <a:r>
              <a:rPr lang="en-US" dirty="0" smtClean="0">
                <a:solidFill>
                  <a:schemeClr val="tx1"/>
                </a:solidFill>
              </a:rPr>
              <a:t>Anisotropy </a:t>
            </a:r>
            <a:r>
              <a:rPr lang="en-US" dirty="0" smtClean="0">
                <a:solidFill>
                  <a:schemeClr val="tx1"/>
                </a:solidFill>
              </a:rPr>
              <a:t>of </a:t>
            </a:r>
            <a:r>
              <a:rPr lang="en-US" dirty="0" err="1">
                <a:solidFill>
                  <a:schemeClr val="tx1"/>
                </a:solidFill>
              </a:rPr>
              <a:t>Cation</a:t>
            </a:r>
            <a:r>
              <a:rPr lang="en-US" dirty="0">
                <a:solidFill>
                  <a:schemeClr val="tx1"/>
                </a:solidFill>
              </a:rPr>
              <a:t> &amp; Anion Diffusion </a:t>
            </a:r>
            <a:r>
              <a:rPr lang="en-US" dirty="0" smtClean="0">
                <a:solidFill>
                  <a:schemeClr val="tx1"/>
                </a:solidFill>
              </a:rPr>
              <a:t>in Cr</a:t>
            </a:r>
            <a:r>
              <a:rPr lang="en-US" baseline="-25000" dirty="0" smtClean="0">
                <a:solidFill>
                  <a:schemeClr val="tx1"/>
                </a:solidFill>
              </a:rPr>
              <a:t>2</a:t>
            </a:r>
            <a:r>
              <a:rPr lang="en-US" dirty="0" smtClean="0">
                <a:solidFill>
                  <a:schemeClr val="tx1"/>
                </a:solidFill>
              </a:rPr>
              <a:t>O</a:t>
            </a:r>
            <a:r>
              <a:rPr lang="en-US" baseline="-25000" dirty="0" smtClean="0">
                <a:solidFill>
                  <a:schemeClr val="tx1"/>
                </a:solidFill>
              </a:rPr>
              <a:t>3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647701" y="2343151"/>
            <a:ext cx="7848599" cy="2578568"/>
          </a:xfrm>
        </p:spPr>
        <p:txBody>
          <a:bodyPr>
            <a:noAutofit/>
          </a:bodyPr>
          <a:lstStyle/>
          <a:p>
            <a:r>
              <a:rPr lang="en-US" sz="1800" dirty="0" err="1" smtClean="0">
                <a:solidFill>
                  <a:schemeClr val="accent5">
                    <a:lumMod val="50000"/>
                  </a:schemeClr>
                </a:solidFill>
              </a:rPr>
              <a:t>Penghui</a:t>
            </a:r>
            <a:r>
              <a:rPr lang="en-US" sz="1800" dirty="0" smtClean="0">
                <a:solidFill>
                  <a:schemeClr val="accent5">
                    <a:lumMod val="50000"/>
                  </a:schemeClr>
                </a:solidFill>
              </a:rPr>
              <a:t> Cao</a:t>
            </a:r>
            <a:r>
              <a:rPr lang="en-US" sz="1800" baseline="30000" dirty="0" smtClean="0">
                <a:solidFill>
                  <a:schemeClr val="accent5">
                    <a:lumMod val="50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accent5">
                    <a:lumMod val="50000"/>
                  </a:schemeClr>
                </a:solidFill>
              </a:rPr>
              <a:t>, Daniel Wells</a:t>
            </a:r>
            <a:r>
              <a:rPr lang="en-US" sz="1800" baseline="30000" dirty="0" smtClean="0">
                <a:solidFill>
                  <a:schemeClr val="accent5">
                    <a:lumMod val="50000"/>
                  </a:schemeClr>
                </a:solidFill>
              </a:rPr>
              <a:t>2</a:t>
            </a:r>
            <a:r>
              <a:rPr lang="en-US" sz="1800" dirty="0" smtClean="0">
                <a:solidFill>
                  <a:schemeClr val="accent5">
                    <a:lumMod val="50000"/>
                  </a:schemeClr>
                </a:solidFill>
              </a:rPr>
              <a:t>, Dennis Hussey</a:t>
            </a:r>
            <a:r>
              <a:rPr lang="en-US" sz="1800" baseline="30000" dirty="0" smtClean="0">
                <a:solidFill>
                  <a:schemeClr val="accent5">
                    <a:lumMod val="50000"/>
                  </a:schemeClr>
                </a:solidFill>
              </a:rPr>
              <a:t>2</a:t>
            </a:r>
            <a:r>
              <a:rPr lang="en-US" sz="1800" dirty="0" smtClean="0">
                <a:solidFill>
                  <a:schemeClr val="accent5">
                    <a:lumMod val="50000"/>
                  </a:schemeClr>
                </a:solidFill>
              </a:rPr>
              <a:t>, Michael Short</a:t>
            </a:r>
            <a:r>
              <a:rPr lang="en-US" sz="1800" baseline="30000" dirty="0" smtClean="0">
                <a:solidFill>
                  <a:schemeClr val="accent5">
                    <a:lumMod val="50000"/>
                  </a:schemeClr>
                </a:solidFill>
              </a:rPr>
              <a:t>1</a:t>
            </a:r>
          </a:p>
          <a:p>
            <a:endParaRPr lang="en-US" sz="1800" dirty="0" smtClean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1800" i="1" baseline="30000" dirty="0" smtClean="0">
                <a:solidFill>
                  <a:schemeClr val="accent5">
                    <a:lumMod val="50000"/>
                  </a:schemeClr>
                </a:solidFill>
              </a:rPr>
              <a:t>1 </a:t>
            </a:r>
            <a:r>
              <a:rPr lang="en-US" sz="1800" i="1" dirty="0" smtClean="0">
                <a:solidFill>
                  <a:schemeClr val="accent5">
                    <a:lumMod val="50000"/>
                  </a:schemeClr>
                </a:solidFill>
              </a:rPr>
              <a:t>Department of Nuclear Science and Engineering, MIT, USA</a:t>
            </a:r>
          </a:p>
          <a:p>
            <a:r>
              <a:rPr lang="en-US" sz="1800" i="1" baseline="30000" dirty="0" smtClean="0">
                <a:solidFill>
                  <a:schemeClr val="accent5">
                    <a:lumMod val="50000"/>
                  </a:schemeClr>
                </a:solidFill>
              </a:rPr>
              <a:t>2</a:t>
            </a:r>
            <a:r>
              <a:rPr lang="en-US" sz="1800" i="1" dirty="0" smtClean="0">
                <a:solidFill>
                  <a:schemeClr val="accent5">
                    <a:lumMod val="50000"/>
                  </a:schemeClr>
                </a:solidFill>
              </a:rPr>
              <a:t> Electric Power Research Institute (EPRI), Palo Alto, CA &amp; Charlotte, NC, USA</a:t>
            </a:r>
          </a:p>
          <a:p>
            <a:endParaRPr lang="en-US" sz="18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1800" dirty="0" smtClean="0">
                <a:solidFill>
                  <a:schemeClr val="accent5">
                    <a:lumMod val="50000"/>
                  </a:schemeClr>
                </a:solidFill>
              </a:rPr>
              <a:t>TMS-2016, Nashville, TN</a:t>
            </a:r>
          </a:p>
          <a:p>
            <a:r>
              <a:rPr lang="en-US" sz="1800" dirty="0" smtClean="0">
                <a:solidFill>
                  <a:schemeClr val="accent5">
                    <a:lumMod val="50000"/>
                  </a:schemeClr>
                </a:solidFill>
              </a:rPr>
              <a:t>February 15, 2016</a:t>
            </a:r>
            <a:endParaRPr lang="en-US" sz="18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754225" y="79368"/>
            <a:ext cx="328849" cy="28346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5159" y="3826344"/>
            <a:ext cx="1328841" cy="914400"/>
          </a:xfrm>
          <a:prstGeom prst="rect">
            <a:avLst/>
          </a:prstGeom>
        </p:spPr>
      </p:pic>
      <p:pic>
        <p:nvPicPr>
          <p:cNvPr id="7" name="Vacancy_migration_mechanism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60609.6666"/>
                </p14:media>
              </p:ext>
            </p:extLst>
          </p:nvPr>
        </p:nvPicPr>
        <p:blipFill rotWithShape="1">
          <a:blip r:embed="rId6"/>
          <a:srcRect l="31424" t="32255" r="26909" b="60869"/>
          <a:stretch/>
        </p:blipFill>
        <p:spPr>
          <a:xfrm>
            <a:off x="0" y="0"/>
            <a:ext cx="914400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574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Watching Oxygen Diffusion Mechanisms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642086" y="2563042"/>
            <a:ext cx="143692" cy="1698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99468533"/>
                  </p:ext>
                </p:extLst>
              </p:nvPr>
            </p:nvGraphicFramePr>
            <p:xfrm>
              <a:off x="642778" y="906962"/>
              <a:ext cx="4805522" cy="3180240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766922"/>
                    <a:gridCol w="1295400"/>
                    <a:gridCol w="990600"/>
                    <a:gridCol w="914400"/>
                    <a:gridCol w="838200"/>
                  </a:tblGrid>
                  <a:tr h="92790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Path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Migration barrier</a:t>
                          </a:r>
                          <a:r>
                            <a:rPr lang="en-US" baseline="0" dirty="0" smtClean="0"/>
                            <a:t> (eV)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Jump distance d</a:t>
                          </a:r>
                          <a:r>
                            <a:rPr lang="en-US" baseline="0" dirty="0" smtClean="0"/>
                            <a:t> (Å)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𝒅</m:t>
                                    </m:r>
                                  </m:e>
                                  <m:sub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𝒂𝒃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 smtClean="0"/>
                        </a:p>
                        <a:p>
                          <a:pPr algn="ctr"/>
                          <a:r>
                            <a:rPr lang="en-US" dirty="0" smtClean="0"/>
                            <a:t>(in-plane)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mtClean="0">
                                      <a:latin typeface="Cambria Math" panose="02040503050406030204" pitchFamily="18" charset="0"/>
                                    </a:rPr>
                                    <m:t>𝒅</m:t>
                                  </m:r>
                                </m:e>
                                <m:sub>
                                  <m:r>
                                    <a:rPr lang="en-US" smtClean="0">
                                      <a:latin typeface="Cambria Math" panose="02040503050406030204" pitchFamily="18" charset="0"/>
                                    </a:rPr>
                                    <m:t>𝒄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dirty="0" smtClean="0"/>
                            <a:t> (out of plane)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0.425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2.63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2.63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2.38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2.99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2.99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 smtClean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1.38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2.74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1.53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2.27</a:t>
                          </a:r>
                          <a:endParaRPr lang="en-US" b="1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1.63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2.85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1.72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2.27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5.532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4.13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3.45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2.27</a:t>
                          </a:r>
                          <a:endParaRPr lang="en-US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99468533"/>
                  </p:ext>
                </p:extLst>
              </p:nvPr>
            </p:nvGraphicFramePr>
            <p:xfrm>
              <a:off x="642778" y="906962"/>
              <a:ext cx="4805522" cy="3180240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766922"/>
                    <a:gridCol w="1295400"/>
                    <a:gridCol w="990600"/>
                    <a:gridCol w="914400"/>
                    <a:gridCol w="838200"/>
                  </a:tblGrid>
                  <a:tr h="11887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Path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Migration barrier</a:t>
                          </a:r>
                          <a:r>
                            <a:rPr lang="en-US" baseline="0" dirty="0" smtClean="0"/>
                            <a:t> (eV)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Jump distance d</a:t>
                          </a:r>
                          <a:r>
                            <a:rPr lang="en-US" baseline="0" dirty="0" smtClean="0"/>
                            <a:t> (Å)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4"/>
                          <a:stretch>
                            <a:fillRect l="-334667" t="-2564" r="-94667" b="-17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4"/>
                          <a:stretch>
                            <a:fillRect l="-472464" t="-2564" r="-2899" b="-173333"/>
                          </a:stretch>
                        </a:blipFill>
                      </a:tcPr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0.425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2.63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2.63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2.38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2.99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2.99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 smtClean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1.38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2.74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1.53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2.27</a:t>
                          </a:r>
                          <a:endParaRPr lang="en-US" b="1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1.63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2.85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1.72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2.27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5.532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4.13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3.45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2.27</a:t>
                          </a:r>
                          <a:endParaRPr lang="en-US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  <p:sp>
        <p:nvSpPr>
          <p:cNvPr id="9" name="TextBox 8"/>
          <p:cNvSpPr txBox="1"/>
          <p:nvPr/>
        </p:nvSpPr>
        <p:spPr>
          <a:xfrm>
            <a:off x="76200" y="4067175"/>
            <a:ext cx="861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What this means: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Oxygen diffuses mostly </a:t>
            </a:r>
            <a:r>
              <a:rPr lang="en-US" i="1" dirty="0" smtClean="0">
                <a:solidFill>
                  <a:schemeClr val="tx1"/>
                </a:solidFill>
              </a:rPr>
              <a:t>in-plane</a:t>
            </a:r>
            <a:r>
              <a:rPr lang="en-US" dirty="0" smtClean="0">
                <a:solidFill>
                  <a:schemeClr val="tx1"/>
                </a:solidFill>
              </a:rPr>
              <a:t>…</a:t>
            </a:r>
          </a:p>
        </p:txBody>
      </p:sp>
      <p:pic>
        <p:nvPicPr>
          <p:cNvPr id="10" name="Vacancy_migration_mechanism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60609.6666"/>
                </p14:media>
              </p:ext>
            </p:extLst>
          </p:nvPr>
        </p:nvPicPr>
        <p:blipFill rotWithShape="1">
          <a:blip r:embed="rId5"/>
          <a:srcRect l="31424" r="26909"/>
          <a:stretch>
            <a:fillRect/>
          </a:stretch>
        </p:blipFill>
        <p:spPr>
          <a:xfrm>
            <a:off x="6623116" y="900419"/>
            <a:ext cx="2099556" cy="3657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3544" y="857429"/>
            <a:ext cx="1905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smtClean="0">
                <a:solidFill>
                  <a:schemeClr val="bg1"/>
                </a:solidFill>
              </a:rPr>
              <a:t>Atoms colored by displacement from original sites</a:t>
            </a: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7756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5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Vacancy_migration_mechanism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47725" end="220045.6666"/>
                </p14:media>
              </p:ext>
            </p:extLst>
          </p:nvPr>
        </p:nvPicPr>
        <p:blipFill rotWithShape="1">
          <a:blip r:embed="rId4"/>
          <a:srcRect l="31424" r="26909"/>
          <a:stretch>
            <a:fillRect/>
          </a:stretch>
        </p:blipFill>
        <p:spPr>
          <a:xfrm>
            <a:off x="6620256" y="906962"/>
            <a:ext cx="2099555" cy="365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Watching Oxygen Diffusion Mechanisms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200" y="4067175"/>
            <a:ext cx="861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What this means: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Oxygen diffuses mostly </a:t>
            </a:r>
            <a:r>
              <a:rPr lang="en-US" i="1" dirty="0" smtClean="0">
                <a:solidFill>
                  <a:schemeClr val="tx1"/>
                </a:solidFill>
              </a:rPr>
              <a:t>in-plane</a:t>
            </a:r>
            <a:r>
              <a:rPr lang="en-US" dirty="0"/>
              <a:t>… </a:t>
            </a:r>
            <a:r>
              <a:rPr lang="en-US" dirty="0" smtClean="0"/>
              <a:t> </a:t>
            </a:r>
            <a:r>
              <a:rPr lang="en-US" dirty="0"/>
              <a:t>but </a:t>
            </a:r>
            <a:r>
              <a:rPr lang="en-US" i="1" dirty="0"/>
              <a:t>out-of-plane</a:t>
            </a:r>
            <a:r>
              <a:rPr lang="en-US" dirty="0"/>
              <a:t> jumps </a:t>
            </a:r>
            <a:r>
              <a:rPr lang="en-US" i="1" dirty="0"/>
              <a:t>do</a:t>
            </a:r>
            <a:r>
              <a:rPr lang="en-US" dirty="0"/>
              <a:t> happen.</a:t>
            </a:r>
          </a:p>
          <a:p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3544" y="857429"/>
            <a:ext cx="1905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smtClean="0">
                <a:solidFill>
                  <a:schemeClr val="bg1"/>
                </a:solidFill>
              </a:rPr>
              <a:t>Atoms colored by displacement from original sites</a:t>
            </a:r>
            <a:endParaRPr lang="en-US" sz="16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Table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92585414"/>
                  </p:ext>
                </p:extLst>
              </p:nvPr>
            </p:nvGraphicFramePr>
            <p:xfrm>
              <a:off x="641522" y="908594"/>
              <a:ext cx="4805522" cy="3180240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766922"/>
                    <a:gridCol w="1295400"/>
                    <a:gridCol w="990600"/>
                    <a:gridCol w="914400"/>
                    <a:gridCol w="838200"/>
                  </a:tblGrid>
                  <a:tr h="92790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Path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Migration barrier</a:t>
                          </a:r>
                          <a:r>
                            <a:rPr lang="en-US" baseline="0" dirty="0" smtClean="0"/>
                            <a:t> (eV)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Jump distance d</a:t>
                          </a:r>
                          <a:r>
                            <a:rPr lang="en-US" baseline="0" dirty="0" smtClean="0"/>
                            <a:t> (Å)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𝒅</m:t>
                                    </m:r>
                                  </m:e>
                                  <m:sub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𝒂𝒃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 smtClean="0"/>
                        </a:p>
                        <a:p>
                          <a:pPr algn="ctr"/>
                          <a:r>
                            <a:rPr lang="en-US" dirty="0" smtClean="0"/>
                            <a:t>(in-plane)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mtClean="0">
                                      <a:latin typeface="Cambria Math" panose="02040503050406030204" pitchFamily="18" charset="0"/>
                                    </a:rPr>
                                    <m:t>𝒅</m:t>
                                  </m:r>
                                </m:e>
                                <m:sub>
                                  <m:r>
                                    <a:rPr lang="en-US" smtClean="0">
                                      <a:latin typeface="Cambria Math" panose="02040503050406030204" pitchFamily="18" charset="0"/>
                                    </a:rPr>
                                    <m:t>𝒄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dirty="0" smtClean="0"/>
                            <a:t> (out of plane)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0.425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2.63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2.63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</a:t>
                          </a:r>
                          <a:endParaRPr lang="en-US" b="1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2.38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2.99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2.99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 smtClean="0"/>
                            <a:t>3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1.38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2.74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1.53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2.27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1.63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2.85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1.72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2.27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5.532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4.13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3.45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2.27</a:t>
                          </a:r>
                          <a:endParaRPr lang="en-US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Table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92585414"/>
                  </p:ext>
                </p:extLst>
              </p:nvPr>
            </p:nvGraphicFramePr>
            <p:xfrm>
              <a:off x="641522" y="908594"/>
              <a:ext cx="4805522" cy="3180240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766922"/>
                    <a:gridCol w="1295400"/>
                    <a:gridCol w="990600"/>
                    <a:gridCol w="914400"/>
                    <a:gridCol w="838200"/>
                  </a:tblGrid>
                  <a:tr h="11887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Path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Migration barrier</a:t>
                          </a:r>
                          <a:r>
                            <a:rPr lang="en-US" baseline="0" dirty="0" smtClean="0"/>
                            <a:t> (eV)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Jump distance d</a:t>
                          </a:r>
                          <a:r>
                            <a:rPr lang="en-US" baseline="0" dirty="0" smtClean="0"/>
                            <a:t> (Å)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5"/>
                          <a:stretch>
                            <a:fillRect l="-334667" t="-2564" r="-94667" b="-1728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5"/>
                          <a:stretch>
                            <a:fillRect l="-472464" t="-2564" r="-2899" b="-172821"/>
                          </a:stretch>
                        </a:blipFill>
                      </a:tcPr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0.425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2.63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2.63</a:t>
                          </a:r>
                          <a:endParaRPr lang="en-US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</a:t>
                          </a:r>
                          <a:endParaRPr lang="en-US" b="1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2.38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2.99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2.99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 smtClean="0"/>
                            <a:t>3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1.38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2.74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1.53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2.27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1.63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2.85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1.72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2.27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5.532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4.13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3.45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2.27</a:t>
                          </a:r>
                          <a:endParaRPr lang="en-US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98414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9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Unknown Diffusivities: Cr in </a:t>
            </a:r>
            <a:r>
              <a:rPr lang="en-US" dirty="0"/>
              <a:t>Cr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3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709" t="4811" r="7265"/>
          <a:stretch/>
        </p:blipFill>
        <p:spPr>
          <a:xfrm>
            <a:off x="4438625" y="1006376"/>
            <a:ext cx="4025521" cy="3572395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28600" y="876300"/>
            <a:ext cx="2725712" cy="3605822"/>
            <a:chOff x="5853723" y="1119797"/>
            <a:chExt cx="3952875" cy="5229225"/>
          </a:xfrm>
        </p:grpSpPr>
        <p:pic>
          <p:nvPicPr>
            <p:cNvPr id="8" name="Picture 7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853723" y="1119797"/>
              <a:ext cx="3952875" cy="5229225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690947" y="3372770"/>
              <a:ext cx="250214" cy="24734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6970347" y="2922220"/>
              <a:ext cx="237514" cy="253390"/>
            </a:xfrm>
            <a:prstGeom prst="ellipse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6957647" y="3811220"/>
              <a:ext cx="237514" cy="253390"/>
            </a:xfrm>
            <a:prstGeom prst="ellipse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6170247" y="3366720"/>
              <a:ext cx="237514" cy="253390"/>
            </a:xfrm>
            <a:prstGeom prst="ellipse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7491047" y="2922220"/>
              <a:ext cx="237514" cy="25339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7745047" y="3354020"/>
              <a:ext cx="237514" cy="253390"/>
            </a:xfrm>
            <a:prstGeom prst="ellipse">
              <a:avLst/>
            </a:prstGeom>
            <a:noFill/>
            <a:ln w="28575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 flipV="1">
              <a:off x="6781217" y="3486477"/>
              <a:ext cx="295187" cy="374628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6920217" y="3105351"/>
              <a:ext cx="549887" cy="327175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H="1">
              <a:off x="6974805" y="3509885"/>
              <a:ext cx="770242" cy="41430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6970347" y="3986393"/>
              <a:ext cx="490977" cy="6695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chemeClr val="tx1"/>
                  </a:solidFill>
                </a:rPr>
                <a:t>1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674800" y="2767149"/>
              <a:ext cx="490977" cy="6695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929593" y="3277210"/>
              <a:ext cx="490977" cy="6695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tx1"/>
                  </a:solidFill>
                </a:rPr>
                <a:t>3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057400" y="1028700"/>
            <a:ext cx="1676401" cy="3686653"/>
            <a:chOff x="1659051" y="1119797"/>
            <a:chExt cx="2310649" cy="5081456"/>
          </a:xfrm>
        </p:grpSpPr>
        <p:pic>
          <p:nvPicPr>
            <p:cNvPr id="22" name="Picture 21"/>
            <p:cNvPicPr/>
            <p:nvPr/>
          </p:nvPicPr>
          <p:blipFill rotWithShape="1">
            <a:blip r:embed="rId4"/>
            <a:srcRect l="13457" r="12525"/>
            <a:stretch/>
          </p:blipFill>
          <p:spPr>
            <a:xfrm>
              <a:off x="1659051" y="1119797"/>
              <a:ext cx="2310649" cy="5081456"/>
            </a:xfrm>
            <a:prstGeom prst="rect">
              <a:avLst/>
            </a:prstGeom>
          </p:spPr>
        </p:pic>
        <p:sp>
          <p:nvSpPr>
            <p:cNvPr id="23" name="Rectangle 22"/>
            <p:cNvSpPr/>
            <p:nvPr/>
          </p:nvSpPr>
          <p:spPr>
            <a:xfrm>
              <a:off x="2070100" y="4187004"/>
              <a:ext cx="320982" cy="33744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2012066" y="2825120"/>
              <a:ext cx="417115" cy="452090"/>
            </a:xfrm>
            <a:prstGeom prst="ellipse">
              <a:avLst/>
            </a:prstGeom>
            <a:noFill/>
            <a:ln w="28575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127495" y="5064907"/>
              <a:ext cx="466642" cy="63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/>
                <a:t>4</a:t>
              </a:r>
              <a:endParaRPr lang="en-US" b="1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048699" y="2830649"/>
              <a:ext cx="466642" cy="63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/>
                <a:t>5</a:t>
              </a:r>
              <a:endParaRPr lang="en-US" b="1" dirty="0"/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V="1">
              <a:off x="2236677" y="4430513"/>
              <a:ext cx="4806" cy="728327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stCxn id="24" idx="4"/>
            </p:cNvCxnSpPr>
            <p:nvPr/>
          </p:nvCxnSpPr>
          <p:spPr>
            <a:xfrm flipH="1">
              <a:off x="2217199" y="3277210"/>
              <a:ext cx="3425" cy="918961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9" name="Table 2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4114800" y="1447191"/>
              <a:ext cx="4724400" cy="2919422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685800"/>
                    <a:gridCol w="1219200"/>
                    <a:gridCol w="990600"/>
                    <a:gridCol w="838200"/>
                    <a:gridCol w="990600"/>
                  </a:tblGrid>
                  <a:tr h="92790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Path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Migration barrier</a:t>
                          </a:r>
                          <a:r>
                            <a:rPr lang="en-US" baseline="0" dirty="0" smtClean="0"/>
                            <a:t> (eV)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Jump distance d</a:t>
                          </a:r>
                          <a:r>
                            <a:rPr lang="en-US" baseline="0" dirty="0" smtClean="0"/>
                            <a:t> (Å)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𝒅</m:t>
                                    </m:r>
                                  </m:e>
                                  <m:sub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𝒂𝒃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 smtClean="0"/>
                        </a:p>
                        <a:p>
                          <a:pPr algn="ctr"/>
                          <a:r>
                            <a:rPr lang="en-US" dirty="0" smtClean="0"/>
                            <a:t>(in-plane)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mtClean="0">
                                      <a:latin typeface="Cambria Math" panose="02040503050406030204" pitchFamily="18" charset="0"/>
                                    </a:rPr>
                                    <m:t>𝒅</m:t>
                                  </m:r>
                                </m:e>
                                <m:sub>
                                  <m:r>
                                    <a:rPr lang="en-US" smtClean="0">
                                      <a:latin typeface="Cambria Math" panose="02040503050406030204" pitchFamily="18" charset="0"/>
                                    </a:rPr>
                                    <m:t>𝒄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dirty="0" smtClean="0"/>
                            <a:t> (out-of-plane)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0.971</a:t>
                          </a:r>
                          <a:endParaRPr lang="en-US" b="1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2.87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2.84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0.385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8.19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4.96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4.96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7.86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5.74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5.73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0.385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2.67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2.65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2.65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 smtClean="0"/>
                            <a:t>5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1.23</a:t>
                          </a:r>
                          <a:endParaRPr lang="en-US" b="1" dirty="0">
                            <a:solidFill>
                              <a:schemeClr val="accent5">
                                <a:lumMod val="75000"/>
                              </a:schemeClr>
                            </a:solidFill>
                          </a:endParaRP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6.41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6.41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29" name="Table 2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4114800" y="1447191"/>
              <a:ext cx="4724400" cy="2919422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685800"/>
                    <a:gridCol w="1219200"/>
                    <a:gridCol w="990600"/>
                    <a:gridCol w="838200"/>
                    <a:gridCol w="990600"/>
                  </a:tblGrid>
                  <a:tr h="92790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Path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Migration barrier</a:t>
                          </a:r>
                          <a:r>
                            <a:rPr lang="en-US" baseline="0" dirty="0" smtClean="0"/>
                            <a:t> (eV)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Jump distance d</a:t>
                          </a:r>
                          <a:r>
                            <a:rPr lang="en-US" baseline="0" dirty="0" smtClean="0"/>
                            <a:t> (Å)</a:t>
                          </a:r>
                          <a:endParaRPr lang="en-US" dirty="0" smtClean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5"/>
                          <a:stretch>
                            <a:fillRect l="-345652" t="-3268" r="-121014" b="-2202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5"/>
                          <a:stretch>
                            <a:fillRect l="-379630" t="-3268" r="-3086" b="-220261"/>
                          </a:stretch>
                        </a:blipFill>
                      </a:tcPr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0.971</a:t>
                          </a:r>
                          <a:endParaRPr lang="en-US" b="1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2.87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2.84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0.385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8.19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4.96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4.96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7.86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5.74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5.73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0.385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2.67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2.65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2.65</a:t>
                          </a:r>
                          <a:endParaRPr lang="en-US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 smtClean="0"/>
                            <a:t>5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1.23</a:t>
                          </a:r>
                          <a:endParaRPr lang="en-US" b="1" dirty="0">
                            <a:solidFill>
                              <a:schemeClr val="accent5">
                                <a:lumMod val="75000"/>
                              </a:schemeClr>
                            </a:solidFill>
                          </a:endParaRP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6.41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0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6.41</a:t>
                          </a:r>
                          <a:endParaRPr lang="en-US" b="1" dirty="0"/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77500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Watching </a:t>
            </a:r>
            <a:r>
              <a:rPr lang="en-US" dirty="0" smtClean="0"/>
              <a:t>Chromium </a:t>
            </a:r>
            <a:r>
              <a:rPr lang="en-US" dirty="0"/>
              <a:t>Diffusion Mechanisms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228600" y="876300"/>
            <a:ext cx="2725712" cy="3605822"/>
            <a:chOff x="5853723" y="1119797"/>
            <a:chExt cx="3952875" cy="5229225"/>
          </a:xfrm>
        </p:grpSpPr>
        <p:pic>
          <p:nvPicPr>
            <p:cNvPr id="8" name="Picture 7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5853723" y="1119797"/>
              <a:ext cx="3952875" cy="5229225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690947" y="3372770"/>
              <a:ext cx="250214" cy="24734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6970347" y="2922220"/>
              <a:ext cx="237514" cy="253390"/>
            </a:xfrm>
            <a:prstGeom prst="ellipse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6957647" y="3811220"/>
              <a:ext cx="237514" cy="253390"/>
            </a:xfrm>
            <a:prstGeom prst="ellipse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6170247" y="3366720"/>
              <a:ext cx="237514" cy="253390"/>
            </a:xfrm>
            <a:prstGeom prst="ellipse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7491047" y="2922220"/>
              <a:ext cx="237514" cy="25339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7745047" y="3354020"/>
              <a:ext cx="237514" cy="253390"/>
            </a:xfrm>
            <a:prstGeom prst="ellipse">
              <a:avLst/>
            </a:prstGeom>
            <a:noFill/>
            <a:ln w="28575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 flipV="1">
              <a:off x="6781217" y="3486477"/>
              <a:ext cx="295187" cy="374628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6920217" y="3105351"/>
              <a:ext cx="549887" cy="327175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H="1">
              <a:off x="6974805" y="3509885"/>
              <a:ext cx="770242" cy="41430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6970347" y="3986393"/>
              <a:ext cx="490977" cy="6695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chemeClr val="tx1"/>
                  </a:solidFill>
                </a:rPr>
                <a:t>1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674800" y="2767149"/>
              <a:ext cx="490977" cy="6695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929593" y="3277210"/>
              <a:ext cx="490977" cy="6695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tx1"/>
                  </a:solidFill>
                </a:rPr>
                <a:t>3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057400" y="1028700"/>
            <a:ext cx="1676401" cy="3686653"/>
            <a:chOff x="1659051" y="1119797"/>
            <a:chExt cx="2310649" cy="5081456"/>
          </a:xfrm>
        </p:grpSpPr>
        <p:pic>
          <p:nvPicPr>
            <p:cNvPr id="22" name="Picture 21"/>
            <p:cNvPicPr/>
            <p:nvPr/>
          </p:nvPicPr>
          <p:blipFill rotWithShape="1">
            <a:blip r:embed="rId5"/>
            <a:srcRect l="13457" r="12525"/>
            <a:stretch/>
          </p:blipFill>
          <p:spPr>
            <a:xfrm>
              <a:off x="1659051" y="1119797"/>
              <a:ext cx="2310649" cy="5081456"/>
            </a:xfrm>
            <a:prstGeom prst="rect">
              <a:avLst/>
            </a:prstGeom>
          </p:spPr>
        </p:pic>
        <p:sp>
          <p:nvSpPr>
            <p:cNvPr id="23" name="Rectangle 22"/>
            <p:cNvSpPr/>
            <p:nvPr/>
          </p:nvSpPr>
          <p:spPr>
            <a:xfrm>
              <a:off x="2070100" y="4187004"/>
              <a:ext cx="320982" cy="33744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2012066" y="2825120"/>
              <a:ext cx="417115" cy="452090"/>
            </a:xfrm>
            <a:prstGeom prst="ellipse">
              <a:avLst/>
            </a:prstGeom>
            <a:noFill/>
            <a:ln w="28575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127495" y="5064907"/>
              <a:ext cx="466642" cy="63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/>
                <a:t>4</a:t>
              </a:r>
              <a:endParaRPr lang="en-US" b="1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048699" y="2830649"/>
              <a:ext cx="466642" cy="63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/>
                <a:t>5</a:t>
              </a:r>
              <a:endParaRPr lang="en-US" b="1" dirty="0"/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V="1">
              <a:off x="2236677" y="4430513"/>
              <a:ext cx="4806" cy="728327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stCxn id="24" idx="4"/>
            </p:cNvCxnSpPr>
            <p:nvPr/>
          </p:nvCxnSpPr>
          <p:spPr>
            <a:xfrm flipH="1">
              <a:off x="2217199" y="3277210"/>
              <a:ext cx="3425" cy="918961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0" name="Cr_interstital_migr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1064" t="25231" r="25026" b="23657"/>
          <a:stretch/>
        </p:blipFill>
        <p:spPr>
          <a:xfrm>
            <a:off x="4564608" y="772053"/>
            <a:ext cx="4038600" cy="35052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3903158" y="4169906"/>
            <a:ext cx="502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What does this mean?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err="1" smtClean="0">
                <a:solidFill>
                  <a:schemeClr val="tx1"/>
                </a:solidFill>
              </a:rPr>
              <a:t>Cations</a:t>
            </a:r>
            <a:r>
              <a:rPr lang="en-US" dirty="0" smtClean="0">
                <a:solidFill>
                  <a:schemeClr val="tx1"/>
                </a:solidFill>
              </a:rPr>
              <a:t> migrate </a:t>
            </a:r>
            <a:r>
              <a:rPr lang="en-US" i="1" dirty="0" smtClean="0">
                <a:solidFill>
                  <a:schemeClr val="tx1"/>
                </a:solidFill>
              </a:rPr>
              <a:t>out-of-plane</a:t>
            </a:r>
            <a:r>
              <a:rPr lang="en-US" dirty="0" smtClean="0">
                <a:solidFill>
                  <a:schemeClr val="tx1"/>
                </a:solidFill>
              </a:rPr>
              <a:t>, which is very </a:t>
            </a:r>
            <a:r>
              <a:rPr lang="en-US" i="1" dirty="0" smtClean="0">
                <a:solidFill>
                  <a:schemeClr val="tx1"/>
                </a:solidFill>
              </a:rPr>
              <a:t>anisotropic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370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33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Full Cr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r>
              <a:rPr lang="en-US" baseline="-25000" dirty="0" smtClean="0"/>
              <a:t>3</a:t>
            </a:r>
            <a:r>
              <a:rPr lang="en-US" dirty="0" smtClean="0"/>
              <a:t> Dataset for Oxygen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27" y="785455"/>
            <a:ext cx="4387169" cy="37702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3370" b="2247"/>
          <a:stretch/>
        </p:blipFill>
        <p:spPr>
          <a:xfrm>
            <a:off x="4795296" y="914433"/>
            <a:ext cx="3794848" cy="384048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554226" y="3376255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Mildly anisotropic (50%)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011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Full Cr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r>
              <a:rPr lang="en-US" baseline="-25000" dirty="0" smtClean="0"/>
              <a:t>3</a:t>
            </a:r>
            <a:r>
              <a:rPr lang="en-US" dirty="0" smtClean="0"/>
              <a:t> Dataset for Chromium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06" y="934173"/>
            <a:ext cx="4429994" cy="36945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277" b="3304"/>
          <a:stretch/>
        </p:blipFill>
        <p:spPr>
          <a:xfrm>
            <a:off x="5096148" y="892188"/>
            <a:ext cx="3484641" cy="37785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662580" y="3753832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Highly </a:t>
            </a:r>
            <a:r>
              <a:rPr lang="en-US" b="1" dirty="0" smtClean="0"/>
              <a:t>anisotropic (30x)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78099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Effects of Dopant </a:t>
            </a:r>
            <a:r>
              <a:rPr lang="en-US" dirty="0" err="1" smtClean="0"/>
              <a:t>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Ni slows oxygen diffusion more than Fe for both defects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709" t="4697" r="6029" b="236"/>
          <a:stretch/>
        </p:blipFill>
        <p:spPr>
          <a:xfrm>
            <a:off x="4877361" y="1638693"/>
            <a:ext cx="3633909" cy="302281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762000" y="1541408"/>
                <a:ext cx="3523707" cy="8710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solidFill>
                      <a:schemeClr val="tx1"/>
                    </a:solidFill>
                  </a:rPr>
                  <a:t>At 1800K,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𝐶𝑟</m:t>
                            </m:r>
                          </m:e>
                          <m:sub/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0.33</m:t>
                            </m:r>
                          </m:sup>
                        </m:sSubSup>
                        <m:sSubSup>
                          <m:sSubSup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𝐹𝑒</m:t>
                            </m:r>
                          </m:e>
                          <m:sub/>
                          <m:sup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0.33</m:t>
                            </m:r>
                          </m:sup>
                        </m:sSubSup>
                        <m:sSubSup>
                          <m:sSubSup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𝑁𝑖</m:t>
                            </m:r>
                          </m:e>
                          <m:sub/>
                          <m:sup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0.33</m:t>
                            </m:r>
                          </m:sup>
                        </m:sSubSup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000" y="1541408"/>
                <a:ext cx="3523707" cy="871008"/>
              </a:xfrm>
              <a:prstGeom prst="rect">
                <a:avLst/>
              </a:prstGeom>
              <a:blipFill rotWithShape="0">
                <a:blip r:embed="rId3"/>
                <a:stretch>
                  <a:fillRect l="-1038" t="-6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69075997"/>
                  </p:ext>
                </p:extLst>
              </p:nvPr>
            </p:nvGraphicFramePr>
            <p:xfrm>
              <a:off x="381000" y="2209800"/>
              <a:ext cx="3942080" cy="2291685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1275080"/>
                    <a:gridCol w="1371600"/>
                    <a:gridCol w="1295400"/>
                  </a:tblGrid>
                  <a:tr h="10670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Diffusivity at 1800K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Interstitial diffusion 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mtClean="0">
                                      <a:latin typeface="Cambria Math" panose="02040503050406030204" pitchFamily="18" charset="0"/>
                                    </a:rPr>
                                    <m:t>𝒄𝒎</m:t>
                                  </m:r>
                                </m:e>
                                <m:sup>
                                  <m:r>
                                    <a:rPr lang="en-US" smtClean="0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  <m:r>
                                <a:rPr lang="en-US" smtClean="0"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en-US" smtClean="0"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oMath>
                          </a14:m>
                          <a:r>
                            <a:rPr lang="en-US" dirty="0" smtClean="0"/>
                            <a:t>)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Vacancy</a:t>
                          </a:r>
                          <a:r>
                            <a:rPr lang="en-US" baseline="0" dirty="0" smtClean="0"/>
                            <a:t> diffusion</a:t>
                          </a:r>
                          <a:r>
                            <a:rPr lang="en-US" dirty="0" smtClean="0"/>
                            <a:t> 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mtClean="0">
                                      <a:latin typeface="Cambria Math" panose="02040503050406030204" pitchFamily="18" charset="0"/>
                                    </a:rPr>
                                    <m:t>𝒄𝒎</m:t>
                                  </m:r>
                                </m:e>
                                <m:sup>
                                  <m:r>
                                    <a:rPr lang="en-US" smtClean="0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  <m:r>
                                <a:rPr lang="en-US" smtClean="0"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en-US" smtClean="0"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oMath>
                          </a14:m>
                          <a:r>
                            <a:rPr lang="en-US" dirty="0" smtClean="0"/>
                            <a:t>)</a:t>
                          </a:r>
                          <a:endParaRPr lang="en-US" dirty="0"/>
                        </a:p>
                      </a:txBody>
                      <a:tcPr anchor="ctr"/>
                    </a:tc>
                  </a:tr>
                  <a:tr h="61231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1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800" b="1" i="1" smtClean="0">
                                        <a:latin typeface="Cambria Math" panose="02040503050406030204" pitchFamily="18" charset="0"/>
                                      </a:rPr>
                                      <m:t>𝐅𝐞</m:t>
                                    </m:r>
                                  </m:e>
                                  <m:sup>
                                    <m:r>
                                      <a:rPr lang="en-US" sz="1800" b="1" i="1" smtClean="0"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en-US" sz="1800" b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5.82∙10</a:t>
                          </a:r>
                          <a:r>
                            <a:rPr lang="en-US" b="1" baseline="30000" dirty="0" smtClean="0"/>
                            <a:t>-11</a:t>
                          </a:r>
                          <a:endParaRPr lang="en-US" b="1" baseline="30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2.29∙10</a:t>
                          </a:r>
                          <a:r>
                            <a:rPr lang="en-US" b="1" baseline="30000" dirty="0" smtClean="0"/>
                            <a:t>-10</a:t>
                          </a:r>
                          <a:endParaRPr lang="en-US" b="1" baseline="30000" dirty="0"/>
                        </a:p>
                      </a:txBody>
                      <a:tcPr anchor="ctr"/>
                    </a:tc>
                  </a:tr>
                  <a:tr h="61231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1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800" b="1" i="1" smtClean="0">
                                        <a:latin typeface="Cambria Math" panose="02040503050406030204" pitchFamily="18" charset="0"/>
                                      </a:rPr>
                                      <m:t>𝐍𝐢</m:t>
                                    </m:r>
                                  </m:e>
                                  <m:sup>
                                    <m:r>
                                      <a:rPr lang="en-US" sz="1800" b="1" i="1"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en-US" sz="1800" b="1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b="1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2.67∙10</a:t>
                          </a:r>
                          <a:r>
                            <a:rPr lang="en-US" b="1" baseline="30000" dirty="0" smtClean="0"/>
                            <a:t>-10</a:t>
                          </a:r>
                          <a:endParaRPr lang="en-US" b="1" baseline="30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2.32∙10</a:t>
                          </a:r>
                          <a:r>
                            <a:rPr lang="en-US" b="1" baseline="30000" dirty="0" smtClean="0"/>
                            <a:t>-10</a:t>
                          </a:r>
                          <a:endParaRPr lang="en-US" b="1" baseline="30000" dirty="0"/>
                        </a:p>
                      </a:txBody>
                      <a:tcPr anchor="ctr"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69075997"/>
                  </p:ext>
                </p:extLst>
              </p:nvPr>
            </p:nvGraphicFramePr>
            <p:xfrm>
              <a:off x="381000" y="2209800"/>
              <a:ext cx="3942080" cy="2291685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1275080"/>
                    <a:gridCol w="1371600"/>
                    <a:gridCol w="1295400"/>
                  </a:tblGrid>
                  <a:tr h="10670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Diffusivity at 1800K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4"/>
                          <a:stretch>
                            <a:fillRect l="-93778" t="-568" r="-96444" b="-1153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4"/>
                          <a:stretch>
                            <a:fillRect l="-204695" t="-568" r="-1878" b="-115341"/>
                          </a:stretch>
                        </a:blipFill>
                      </a:tcPr>
                    </a:tc>
                  </a:tr>
                  <a:tr h="61231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4"/>
                          <a:stretch>
                            <a:fillRect l="-476" t="-177000" r="-210476" b="-103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5.82∙10</a:t>
                          </a:r>
                          <a:r>
                            <a:rPr lang="en-US" b="1" baseline="30000" dirty="0" smtClean="0"/>
                            <a:t>-11</a:t>
                          </a:r>
                          <a:endParaRPr lang="en-US" b="1" baseline="30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2.29∙10</a:t>
                          </a:r>
                          <a:r>
                            <a:rPr lang="en-US" b="1" baseline="30000" dirty="0" smtClean="0"/>
                            <a:t>-10</a:t>
                          </a:r>
                          <a:endParaRPr lang="en-US" b="1" baseline="30000" dirty="0"/>
                        </a:p>
                      </a:txBody>
                      <a:tcPr anchor="ctr"/>
                    </a:tc>
                  </a:tr>
                  <a:tr h="61231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4"/>
                          <a:stretch>
                            <a:fillRect l="-476" t="-274257" r="-210476" b="-198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2.67∙10</a:t>
                          </a:r>
                          <a:r>
                            <a:rPr lang="en-US" b="1" baseline="30000" dirty="0" smtClean="0"/>
                            <a:t>-10</a:t>
                          </a:r>
                          <a:endParaRPr lang="en-US" b="1" baseline="30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/>
                            <a:t>2.32∙10</a:t>
                          </a:r>
                          <a:r>
                            <a:rPr lang="en-US" b="1" baseline="30000" dirty="0" smtClean="0"/>
                            <a:t>-10</a:t>
                          </a:r>
                          <a:endParaRPr lang="en-US" b="1" baseline="30000" dirty="0"/>
                        </a:p>
                      </a:txBody>
                      <a:tcPr anchor="ctr"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865579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Diffusion Coefficients in </a:t>
            </a:r>
            <a:r>
              <a:rPr lang="en-US" dirty="0"/>
              <a:t>Cr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3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6035"/>
            <a:ext cx="4688182" cy="3672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182" y="948104"/>
            <a:ext cx="4688182" cy="3672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334628" y="1409563"/>
                <a:ext cx="6707108" cy="2436244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200000"/>
                  </a:lnSpc>
                </a:pPr>
                <a:r>
                  <a:rPr lang="en-US" b="1" dirty="0" smtClean="0">
                    <a:latin typeface="+mj-lt"/>
                  </a:rPr>
                  <a:t>O diffusivity: 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𝑫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𝟕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𝟓</m:t>
                    </m:r>
                  </m:oMath>
                </a14:m>
                <a:r>
                  <a:rPr lang="en-US" b="1" dirty="0" smtClean="0">
                    <a:latin typeface="+mj-lt"/>
                  </a:rPr>
                  <a:t>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𝟏𝟎</m:t>
                        </m:r>
                      </m:e>
                      <m:sup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𝟒</m:t>
                        </m:r>
                      </m:sup>
                    </m:sSup>
                    <m:sSup>
                      <m:sSupPr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(−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𝟒𝟐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/</m:t>
                        </m:r>
                        <m:sSub>
                          <m:sSub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𝒌</m:t>
                            </m:r>
                          </m:e>
                          <m:sub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𝑩</m:t>
                            </m:r>
                          </m:sub>
                        </m:sSub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𝑻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b="1" dirty="0" smtClean="0">
                    <a:latin typeface="+mj-lt"/>
                  </a:rPr>
                  <a:t> (plus doping effects)</a:t>
                </a:r>
              </a:p>
              <a:p>
                <a:pPr>
                  <a:lnSpc>
                    <a:spcPct val="200000"/>
                  </a:lnSpc>
                </a:pPr>
                <a:r>
                  <a:rPr lang="en-US" b="1" dirty="0" smtClean="0">
                    <a:latin typeface="+mj-lt"/>
                  </a:rPr>
                  <a:t>Cr diffusivity: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𝑫</m:t>
                    </m:r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</m:d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𝟗𝟕</m:t>
                    </m:r>
                  </m:oMath>
                </a14:m>
                <a:r>
                  <a:rPr lang="en-US" b="1" dirty="0" smtClean="0">
                    <a:latin typeface="+mj-lt"/>
                  </a:rPr>
                  <a:t>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𝟏𝟎</m:t>
                        </m:r>
                      </m:e>
                      <m:sup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𝟓</m:t>
                        </m:r>
                      </m:sup>
                    </m:sSup>
                    <m:sSup>
                      <m:sSup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(−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𝟓𝟓</m:t>
                        </m:r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/</m:t>
                        </m:r>
                        <m:sSub>
                          <m:sSubPr>
                            <m:ctrlPr>
                              <a:rPr lang="en-US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𝒌</m:t>
                            </m:r>
                          </m:e>
                          <m:sub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𝑩</m:t>
                            </m:r>
                          </m:sub>
                        </m:s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𝑻</m:t>
                        </m:r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b="1" dirty="0" smtClean="0">
                  <a:latin typeface="+mj-lt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en-US" b="1" dirty="0" smtClean="0">
                    <a:latin typeface="+mj-lt"/>
                  </a:rPr>
                  <a:t>Fe diffusivity: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𝑫</m:t>
                    </m:r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</m:d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𝟓𝟏</m:t>
                    </m:r>
                  </m:oMath>
                </a14:m>
                <a:r>
                  <a:rPr lang="en-US" b="1" dirty="0" smtClean="0">
                    <a:latin typeface="+mj-lt"/>
                  </a:rPr>
                  <a:t>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𝟏𝟎</m:t>
                        </m:r>
                      </m:e>
                      <m:sup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𝟔</m:t>
                        </m:r>
                      </m:sup>
                    </m:sSup>
                    <m:sSup>
                      <m:sSup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(−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𝟎𝟐</m:t>
                        </m:r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/</m:t>
                        </m:r>
                        <m:sSub>
                          <m:sSubPr>
                            <m:ctrlPr>
                              <a:rPr lang="en-US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𝒌</m:t>
                            </m:r>
                          </m:e>
                          <m:sub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𝑩</m:t>
                            </m:r>
                          </m:sub>
                        </m:s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𝑻</m:t>
                        </m:r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b="1" dirty="0" smtClean="0">
                  <a:latin typeface="+mj-lt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en-US" b="1" dirty="0" smtClean="0">
                    <a:latin typeface="+mj-lt"/>
                  </a:rPr>
                  <a:t>Ni diffusivity: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𝑫</m:t>
                    </m:r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</m:d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𝟓𝟎</m:t>
                    </m:r>
                  </m:oMath>
                </a14:m>
                <a:r>
                  <a:rPr lang="en-US" b="1" dirty="0" smtClean="0">
                    <a:latin typeface="+mj-lt"/>
                  </a:rPr>
                  <a:t>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𝟏𝟎</m:t>
                        </m:r>
                      </m:e>
                      <m:sup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𝟓</m:t>
                        </m:r>
                      </m:sup>
                    </m:sSup>
                    <m:sSup>
                      <m:sSup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(−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𝟐𝟖</m:t>
                        </m:r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/</m:t>
                        </m:r>
                        <m:sSub>
                          <m:sSubPr>
                            <m:ctrlPr>
                              <a:rPr lang="en-US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𝒌</m:t>
                            </m:r>
                          </m:e>
                          <m:sub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𝑩</m:t>
                            </m:r>
                          </m:sub>
                        </m:s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𝑻</m:t>
                        </m:r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b="1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4628" y="1409563"/>
                <a:ext cx="6707108" cy="2436244"/>
              </a:xfrm>
              <a:prstGeom prst="rect">
                <a:avLst/>
              </a:prstGeom>
              <a:blipFill rotWithShape="0">
                <a:blip r:embed="rId4"/>
                <a:stretch>
                  <a:fillRect l="-725" b="-2730"/>
                </a:stretch>
              </a:blipFill>
              <a:ln w="19050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2413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Comparison to Recent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Same diffusivities studied by MD in Cr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r>
              <a:rPr lang="en-US" baseline="-25000" dirty="0" smtClean="0"/>
              <a:t>3</a:t>
            </a:r>
            <a:r>
              <a:rPr lang="en-US" dirty="0" smtClean="0"/>
              <a:t>, different results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4303731"/>
            <a:ext cx="57577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+mj-lt"/>
              </a:rPr>
              <a:t>J. </a:t>
            </a:r>
            <a:r>
              <a:rPr lang="en-US" sz="1400" dirty="0" err="1" smtClean="0">
                <a:latin typeface="+mj-lt"/>
              </a:rPr>
              <a:t>Vaari</a:t>
            </a:r>
            <a:r>
              <a:rPr lang="en-US" sz="1400" dirty="0" smtClean="0">
                <a:latin typeface="+mj-lt"/>
              </a:rPr>
              <a:t>. “</a:t>
            </a:r>
            <a:r>
              <a:rPr lang="en-US" sz="1400" dirty="0">
                <a:latin typeface="+mj-lt"/>
              </a:rPr>
              <a:t>Molecular dynamics simulations of vacancy diffusion in chromium(III) oxide, hematite, magnetite and </a:t>
            </a:r>
            <a:r>
              <a:rPr lang="en-US" sz="1400" dirty="0" smtClean="0">
                <a:latin typeface="+mj-lt"/>
              </a:rPr>
              <a:t>chromite.” </a:t>
            </a:r>
            <a:r>
              <a:rPr lang="en-US" sz="1400" i="1" dirty="0" smtClean="0">
                <a:latin typeface="+mj-lt"/>
              </a:rPr>
              <a:t>Solid State Ionics</a:t>
            </a:r>
            <a:r>
              <a:rPr lang="en-US" sz="1400" dirty="0" smtClean="0">
                <a:latin typeface="+mj-lt"/>
              </a:rPr>
              <a:t>, 270:10-15 (2015).</a:t>
            </a:r>
            <a:endParaRPr lang="en-US" sz="1400" dirty="0">
              <a:latin typeface="+mj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88" y="1552185"/>
            <a:ext cx="2937719" cy="27432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9095" y="1608877"/>
            <a:ext cx="2980186" cy="2743200"/>
          </a:xfrm>
          <a:prstGeom prst="rect">
            <a:avLst/>
          </a:prstGeom>
        </p:spPr>
      </p:pic>
      <p:cxnSp>
        <p:nvCxnSpPr>
          <p:cNvPr id="19" name="Straight Connector 18"/>
          <p:cNvCxnSpPr/>
          <p:nvPr/>
        </p:nvCxnSpPr>
        <p:spPr>
          <a:xfrm>
            <a:off x="6019800" y="1296237"/>
            <a:ext cx="0" cy="34465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593" y="1335860"/>
            <a:ext cx="3200400" cy="200134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3698" y="2236121"/>
            <a:ext cx="3200400" cy="250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504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Check Calculations with Experimental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57979" b="37631"/>
          <a:stretch/>
        </p:blipFill>
        <p:spPr>
          <a:xfrm>
            <a:off x="0" y="1235955"/>
            <a:ext cx="4572000" cy="1385494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861738"/>
            <a:ext cx="8686800" cy="3732885"/>
          </a:xfrm>
        </p:spPr>
        <p:txBody>
          <a:bodyPr/>
          <a:lstStyle/>
          <a:p>
            <a:r>
              <a:rPr lang="en-US" dirty="0" smtClean="0"/>
              <a:t>Check computed MD Cr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r>
              <a:rPr lang="en-US" baseline="-25000" dirty="0" smtClean="0"/>
              <a:t>3</a:t>
            </a:r>
            <a:r>
              <a:rPr lang="en-US" dirty="0" smtClean="0"/>
              <a:t> data with tracer diffusion experiments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-15076" y="3586831"/>
            <a:ext cx="4784433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+mj-lt"/>
              </a:rPr>
              <a:t>A. C. S. </a:t>
            </a:r>
            <a:r>
              <a:rPr lang="en-US" sz="1400" dirty="0" err="1" smtClean="0">
                <a:latin typeface="+mj-lt"/>
              </a:rPr>
              <a:t>Sabioni</a:t>
            </a:r>
            <a:r>
              <a:rPr lang="en-US" sz="1400" dirty="0" smtClean="0">
                <a:latin typeface="+mj-lt"/>
              </a:rPr>
              <a:t> et al. “</a:t>
            </a:r>
            <a:r>
              <a:rPr lang="en-US" sz="1400" dirty="0"/>
              <a:t>Diffusion of iron in Cr2O3: </a:t>
            </a:r>
            <a:r>
              <a:rPr lang="en-US" sz="1400" dirty="0" err="1"/>
              <a:t>polycrystals</a:t>
            </a:r>
            <a:r>
              <a:rPr lang="en-US" sz="1400" dirty="0"/>
              <a:t> and thin </a:t>
            </a:r>
            <a:r>
              <a:rPr lang="en-US" sz="1400" dirty="0" smtClean="0"/>
              <a:t>films.” </a:t>
            </a:r>
            <a:r>
              <a:rPr lang="en-US" sz="1400" i="1" dirty="0" smtClean="0"/>
              <a:t>Mat. Sci. Eng. A</a:t>
            </a:r>
            <a:r>
              <a:rPr lang="en-US" sz="1400" dirty="0" smtClean="0"/>
              <a:t>, 392:254-261 (2005)</a:t>
            </a:r>
          </a:p>
          <a:p>
            <a:endParaRPr lang="en-US" sz="1400" dirty="0" smtClean="0">
              <a:latin typeface="+mj-lt"/>
            </a:endParaRPr>
          </a:p>
          <a:p>
            <a:r>
              <a:rPr lang="en-US" sz="1400" dirty="0" smtClean="0">
                <a:latin typeface="+mj-lt"/>
              </a:rPr>
              <a:t>R. E. </a:t>
            </a:r>
            <a:r>
              <a:rPr lang="en-US" sz="1400" dirty="0" err="1" smtClean="0">
                <a:latin typeface="+mj-lt"/>
              </a:rPr>
              <a:t>Lobing</a:t>
            </a:r>
            <a:r>
              <a:rPr lang="en-US" sz="1400" dirty="0" smtClean="0">
                <a:latin typeface="+mj-lt"/>
              </a:rPr>
              <a:t> et al. “</a:t>
            </a:r>
            <a:r>
              <a:rPr lang="en-US" sz="1400" dirty="0"/>
              <a:t>Diffusion of </a:t>
            </a:r>
            <a:r>
              <a:rPr lang="en-US" sz="1400" dirty="0" err="1"/>
              <a:t>Cations</a:t>
            </a:r>
            <a:r>
              <a:rPr lang="en-US" sz="1400" dirty="0"/>
              <a:t> in </a:t>
            </a:r>
            <a:r>
              <a:rPr lang="en-US" sz="1400" dirty="0" err="1"/>
              <a:t>Chromia</a:t>
            </a:r>
            <a:r>
              <a:rPr lang="en-US" sz="1400" dirty="0"/>
              <a:t> Layers Grown </a:t>
            </a:r>
            <a:r>
              <a:rPr lang="en-US" sz="1400" dirty="0" smtClean="0"/>
              <a:t>on Iron-Base Alloys.” </a:t>
            </a:r>
            <a:r>
              <a:rPr lang="en-US" sz="1400" i="1" dirty="0" smtClean="0"/>
              <a:t>Oxidation of Metals</a:t>
            </a:r>
            <a:r>
              <a:rPr lang="en-US" sz="1400" dirty="0" smtClean="0"/>
              <a:t>, 37(1-2) (1992)</a:t>
            </a:r>
            <a:endParaRPr lang="en-US" sz="14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0" y="2761026"/>
                <a:ext cx="5177220" cy="5227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/>
                  <a:t>Our </a:t>
                </a:r>
                <a:r>
                  <a:rPr lang="en-US" b="1" dirty="0" err="1" smtClean="0"/>
                  <a:t>Calcs</a:t>
                </a:r>
                <a:r>
                  <a:rPr lang="en-US" b="1" dirty="0" smtClean="0"/>
                  <a:t>: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=2.3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−19</m:t>
                        </m:r>
                      </m:sup>
                    </m:sSup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𝑐𝑚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𝑠𝑒𝑐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700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761026"/>
                <a:ext cx="5177220" cy="522707"/>
              </a:xfrm>
              <a:prstGeom prst="rect">
                <a:avLst/>
              </a:prstGeom>
              <a:blipFill rotWithShape="0">
                <a:blip r:embed="rId3"/>
                <a:stretch>
                  <a:fillRect l="-942" b="-81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5014125" y="3154285"/>
                <a:ext cx="3885108" cy="15748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𝐶𝑟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𝐶𝑟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sub>
                      </m:sSub>
                      <m:r>
                        <a:rPr lang="en-US" sz="1600" i="1">
                          <a:latin typeface="Cambria Math" panose="02040503050406030204" pitchFamily="18" charset="0"/>
                        </a:rPr>
                        <m:t>=2.4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−15</m:t>
                          </m:r>
                        </m:sup>
                      </m:sSup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𝑐𝑚</m:t>
                              </m:r>
                            </m:e>
                            <m:sup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𝑠𝑒𝑐</m:t>
                          </m:r>
                        </m:den>
                      </m:f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𝑎𝑡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900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𝑁𝑖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𝐶𝑟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sub>
                      </m:sSub>
                      <m:r>
                        <a:rPr lang="en-US" sz="1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2.6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𝑐𝑚</m:t>
                              </m:r>
                            </m:e>
                            <m:sup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𝑠𝑒𝑐</m:t>
                          </m:r>
                        </m:den>
                      </m:f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𝑎𝑡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900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𝐹𝑒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𝐶𝑟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sub>
                      </m:sSub>
                      <m:r>
                        <a:rPr lang="en-US" sz="1600" i="1">
                          <a:latin typeface="Cambria Math" panose="02040503050406030204" pitchFamily="18" charset="0"/>
                        </a:rPr>
                        <m:t>=3.4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−14</m:t>
                          </m:r>
                        </m:sup>
                      </m:sSup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𝑐𝑚</m:t>
                              </m:r>
                            </m:e>
                            <m:sup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𝑠𝑒𝑐</m:t>
                          </m:r>
                        </m:den>
                      </m:f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𝑎𝑡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900</m:t>
                      </m:r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4125" y="3154285"/>
                <a:ext cx="3885108" cy="157485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/>
          <a:srcRect t="22558"/>
          <a:stretch/>
        </p:blipFill>
        <p:spPr>
          <a:xfrm>
            <a:off x="4572000" y="1303501"/>
            <a:ext cx="4572000" cy="1852985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4769357" y="3156486"/>
            <a:ext cx="437464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769357" y="2761026"/>
            <a:ext cx="0" cy="3932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0" y="2761026"/>
            <a:ext cx="47693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58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672650" y="777725"/>
            <a:ext cx="7798700" cy="108759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Chalk River Unidentified Deposits: Corrosion deposits on fuel rods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9860"/>
            <a:ext cx="9144000" cy="56955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Multiscale</a:t>
            </a:r>
            <a:r>
              <a:rPr lang="en-US" dirty="0" smtClean="0"/>
              <a:t> Modeling of the CRUD Source Term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pic>
        <p:nvPicPr>
          <p:cNvPr id="7" name="Picture 5" descr="C:\Documents and Settings\Ronald Ballinger\My Documents\MIT\MMM\MAMBA-Cor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624457" y="1244354"/>
            <a:ext cx="1344145" cy="3122738"/>
          </a:xfrm>
          <a:prstGeom prst="rect">
            <a:avLst/>
          </a:prstGeom>
          <a:noFill/>
        </p:spPr>
      </p:pic>
      <p:pic>
        <p:nvPicPr>
          <p:cNvPr id="20" name="Picture 19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6"/>
          <a:stretch/>
        </p:blipFill>
        <p:spPr bwMode="auto">
          <a:xfrm>
            <a:off x="80716" y="1524000"/>
            <a:ext cx="3827318" cy="2903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 Box 13"/>
          <p:cNvSpPr txBox="1">
            <a:spLocks noChangeArrowheads="1"/>
          </p:cNvSpPr>
          <p:nvPr/>
        </p:nvSpPr>
        <p:spPr bwMode="auto">
          <a:xfrm>
            <a:off x="4363556" y="3481126"/>
            <a:ext cx="1295400" cy="1177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817" tIns="45909" rIns="91817" bIns="45909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66431" eaLnBrk="0" hangingPunct="0">
              <a:buClr>
                <a:srgbClr val="000000"/>
              </a:buClr>
              <a:buSzPct val="100000"/>
              <a:tabLst>
                <a:tab pos="0" algn="l"/>
                <a:tab pos="184629" algn="l"/>
                <a:tab pos="370879" algn="l"/>
                <a:tab pos="557127" algn="l"/>
                <a:tab pos="743376" algn="l"/>
                <a:tab pos="929625" algn="l"/>
                <a:tab pos="1115874" algn="l"/>
                <a:tab pos="1302122" algn="l"/>
                <a:tab pos="1488371" algn="l"/>
                <a:tab pos="1674619" algn="l"/>
                <a:tab pos="1860869" algn="l"/>
                <a:tab pos="2047117" algn="l"/>
                <a:tab pos="2233366" algn="l"/>
                <a:tab pos="2419615" algn="l"/>
                <a:tab pos="2605864" algn="l"/>
                <a:tab pos="2792112" algn="l"/>
                <a:tab pos="2978361" algn="l"/>
                <a:tab pos="3164609" algn="l"/>
                <a:tab pos="3350859" algn="l"/>
                <a:tab pos="3537107" algn="l"/>
                <a:tab pos="3723356" algn="l"/>
              </a:tabLst>
              <a:defRPr/>
            </a:pPr>
            <a:r>
              <a:rPr lang="en-US" altLang="en-US" sz="1400" kern="0" dirty="0" smtClean="0">
                <a:solidFill>
                  <a:schemeClr val="tx1"/>
                </a:solidFill>
                <a:latin typeface="Arial"/>
              </a:rPr>
              <a:t>CRUD cross section showing typical structure</a:t>
            </a:r>
            <a:endParaRPr lang="en-US" altLang="en-US" sz="1400" kern="0" dirty="0">
              <a:solidFill>
                <a:schemeClr val="tx1"/>
              </a:solidFill>
              <a:latin typeface="Arial"/>
            </a:endParaRPr>
          </a:p>
        </p:txBody>
      </p:sp>
      <p:cxnSp>
        <p:nvCxnSpPr>
          <p:cNvPr id="22" name="AutoShape 12"/>
          <p:cNvCxnSpPr>
            <a:cxnSpLocks noChangeShapeType="1"/>
          </p:cNvCxnSpPr>
          <p:nvPr/>
        </p:nvCxnSpPr>
        <p:spPr bwMode="auto">
          <a:xfrm flipH="1">
            <a:off x="3886748" y="4076189"/>
            <a:ext cx="504382" cy="124905"/>
          </a:xfrm>
          <a:prstGeom prst="straightConnector1">
            <a:avLst/>
          </a:prstGeom>
          <a:noFill/>
          <a:ln w="38160">
            <a:solidFill>
              <a:srgbClr val="F261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23" name="Text Box 13"/>
          <p:cNvSpPr txBox="1">
            <a:spLocks noChangeArrowheads="1"/>
          </p:cNvSpPr>
          <p:nvPr/>
        </p:nvSpPr>
        <p:spPr bwMode="auto">
          <a:xfrm>
            <a:off x="497526" y="1248159"/>
            <a:ext cx="4476534" cy="845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817" tIns="45909" rIns="91817" bIns="45909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66431" eaLnBrk="0" hangingPunct="0">
              <a:buClr>
                <a:srgbClr val="000000"/>
              </a:buClr>
              <a:buSzPct val="100000"/>
              <a:tabLst>
                <a:tab pos="0" algn="l"/>
                <a:tab pos="184629" algn="l"/>
                <a:tab pos="370879" algn="l"/>
                <a:tab pos="557127" algn="l"/>
                <a:tab pos="743376" algn="l"/>
                <a:tab pos="929625" algn="l"/>
                <a:tab pos="1115874" algn="l"/>
                <a:tab pos="1302122" algn="l"/>
                <a:tab pos="1488371" algn="l"/>
                <a:tab pos="1674619" algn="l"/>
                <a:tab pos="1860869" algn="l"/>
                <a:tab pos="2047117" algn="l"/>
                <a:tab pos="2233366" algn="l"/>
                <a:tab pos="2419615" algn="l"/>
                <a:tab pos="2605864" algn="l"/>
                <a:tab pos="2792112" algn="l"/>
                <a:tab pos="2978361" algn="l"/>
                <a:tab pos="3164609" algn="l"/>
                <a:tab pos="3350859" algn="l"/>
                <a:tab pos="3537107" algn="l"/>
                <a:tab pos="3723356" algn="l"/>
              </a:tabLst>
              <a:defRPr/>
            </a:pPr>
            <a:r>
              <a:rPr lang="en-US" altLang="en-US" sz="1400" kern="0" dirty="0" smtClean="0">
                <a:solidFill>
                  <a:schemeClr val="tx1"/>
                </a:solidFill>
                <a:latin typeface="Arial"/>
              </a:rPr>
              <a:t>Corrosion products deposit as CRUD on fuel rods</a:t>
            </a:r>
            <a:endParaRPr lang="en-US" altLang="en-US" sz="1400" kern="0" dirty="0">
              <a:solidFill>
                <a:schemeClr val="tx1"/>
              </a:solidFill>
              <a:latin typeface="Arial"/>
            </a:endParaRPr>
          </a:p>
        </p:txBody>
      </p:sp>
      <p:sp>
        <p:nvSpPr>
          <p:cNvPr id="25" name="Text Box 13"/>
          <p:cNvSpPr txBox="1">
            <a:spLocks noChangeArrowheads="1"/>
          </p:cNvSpPr>
          <p:nvPr/>
        </p:nvSpPr>
        <p:spPr bwMode="auto">
          <a:xfrm>
            <a:off x="80716" y="2060164"/>
            <a:ext cx="1201151" cy="780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817" tIns="45909" rIns="91817" bIns="45909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66431" eaLnBrk="0" hangingPunct="0">
              <a:buClr>
                <a:srgbClr val="000000"/>
              </a:buClr>
              <a:buSzPct val="100000"/>
              <a:tabLst>
                <a:tab pos="0" algn="l"/>
                <a:tab pos="184629" algn="l"/>
                <a:tab pos="370879" algn="l"/>
                <a:tab pos="557127" algn="l"/>
                <a:tab pos="743376" algn="l"/>
                <a:tab pos="929625" algn="l"/>
                <a:tab pos="1115874" algn="l"/>
                <a:tab pos="1302122" algn="l"/>
                <a:tab pos="1488371" algn="l"/>
                <a:tab pos="1674619" algn="l"/>
                <a:tab pos="1860869" algn="l"/>
                <a:tab pos="2047117" algn="l"/>
                <a:tab pos="2233366" algn="l"/>
                <a:tab pos="2419615" algn="l"/>
                <a:tab pos="2605864" algn="l"/>
                <a:tab pos="2792112" algn="l"/>
                <a:tab pos="2978361" algn="l"/>
                <a:tab pos="3164609" algn="l"/>
                <a:tab pos="3350859" algn="l"/>
                <a:tab pos="3537107" algn="l"/>
                <a:tab pos="3723356" algn="l"/>
              </a:tabLst>
              <a:defRPr/>
            </a:pPr>
            <a:r>
              <a:rPr lang="en-US" altLang="en-US" sz="1400" kern="0" dirty="0" smtClean="0">
                <a:solidFill>
                  <a:schemeClr val="tx1"/>
                </a:solidFill>
                <a:latin typeface="Arial"/>
              </a:rPr>
              <a:t>CRUD constituent phases</a:t>
            </a:r>
            <a:endParaRPr lang="en-US" altLang="en-US" sz="1400" kern="0" dirty="0">
              <a:solidFill>
                <a:schemeClr val="tx1"/>
              </a:solidFill>
              <a:latin typeface="Arial"/>
            </a:endParaRPr>
          </a:p>
        </p:txBody>
      </p:sp>
      <p:cxnSp>
        <p:nvCxnSpPr>
          <p:cNvPr id="26" name="AutoShape 12"/>
          <p:cNvCxnSpPr>
            <a:cxnSpLocks noChangeShapeType="1"/>
          </p:cNvCxnSpPr>
          <p:nvPr/>
        </p:nvCxnSpPr>
        <p:spPr bwMode="auto">
          <a:xfrm>
            <a:off x="122713" y="2872990"/>
            <a:ext cx="487303" cy="523099"/>
          </a:xfrm>
          <a:prstGeom prst="straightConnector1">
            <a:avLst/>
          </a:prstGeom>
          <a:noFill/>
          <a:ln w="38160">
            <a:solidFill>
              <a:srgbClr val="F261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28" name="Rectangle 27"/>
          <p:cNvSpPr/>
          <p:nvPr/>
        </p:nvSpPr>
        <p:spPr>
          <a:xfrm>
            <a:off x="706933" y="4448924"/>
            <a:ext cx="338443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dirty="0">
                <a:solidFill>
                  <a:schemeClr val="tx1"/>
                </a:solidFill>
                <a:latin typeface="+mj-lt"/>
              </a:rPr>
              <a:t>Short, M. </a:t>
            </a:r>
            <a:r>
              <a:rPr lang="en-US" sz="1050" b="1" dirty="0" err="1">
                <a:solidFill>
                  <a:schemeClr val="tx1"/>
                </a:solidFill>
                <a:latin typeface="+mj-lt"/>
              </a:rPr>
              <a:t>P</a:t>
            </a:r>
            <a:r>
              <a:rPr lang="en-US" sz="1050" b="1" dirty="0" err="1" smtClean="0">
                <a:solidFill>
                  <a:schemeClr val="tx1"/>
                </a:solidFill>
                <a:latin typeface="+mj-lt"/>
              </a:rPr>
              <a:t>.,et</a:t>
            </a:r>
            <a:r>
              <a:rPr lang="en-US" sz="1050" b="1" dirty="0" smtClean="0">
                <a:solidFill>
                  <a:schemeClr val="tx1"/>
                </a:solidFill>
                <a:latin typeface="+mj-lt"/>
              </a:rPr>
              <a:t> al. </a:t>
            </a:r>
            <a:r>
              <a:rPr lang="en-US" sz="1050" b="1" i="1" dirty="0" smtClean="0">
                <a:solidFill>
                  <a:schemeClr val="tx1"/>
                </a:solidFill>
                <a:latin typeface="+mj-lt"/>
              </a:rPr>
              <a:t>MRS-B</a:t>
            </a:r>
            <a:r>
              <a:rPr lang="en-US" sz="105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+mj-lt"/>
              </a:rPr>
              <a:t>39(1):71-77 (2014</a:t>
            </a:r>
            <a:r>
              <a:rPr lang="en-US" sz="1050" b="1" dirty="0" smtClean="0">
                <a:solidFill>
                  <a:schemeClr val="tx1"/>
                </a:solidFill>
                <a:latin typeface="+mj-lt"/>
              </a:rPr>
              <a:t>)</a:t>
            </a:r>
            <a:endParaRPr lang="en-US" sz="1050" b="1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 flipH="1">
            <a:off x="3223327" y="2374704"/>
            <a:ext cx="2809982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ight Arrow 29"/>
          <p:cNvSpPr/>
          <p:nvPr/>
        </p:nvSpPr>
        <p:spPr>
          <a:xfrm>
            <a:off x="6968602" y="2013630"/>
            <a:ext cx="1793561" cy="31454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/>
          <p:cNvSpPr/>
          <p:nvPr/>
        </p:nvSpPr>
        <p:spPr>
          <a:xfrm flipH="1">
            <a:off x="6948506" y="3455091"/>
            <a:ext cx="1793561" cy="31454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7014992" y="1742252"/>
            <a:ext cx="159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To hot leg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048989" y="3714934"/>
            <a:ext cx="159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To cold leg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5600402" y="1155561"/>
            <a:ext cx="1448587" cy="3211532"/>
          </a:xfrm>
          <a:prstGeom prst="rect">
            <a:avLst/>
          </a:prstGeom>
          <a:noFill/>
          <a:ln w="28575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5271597" y="4448924"/>
            <a:ext cx="2049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70C0"/>
                </a:solidFill>
              </a:rPr>
              <a:t>CASL phase I scope</a:t>
            </a:r>
            <a:endParaRPr lang="en-US" sz="1400" b="1" dirty="0">
              <a:solidFill>
                <a:srgbClr val="0070C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299205" y="2483677"/>
            <a:ext cx="1631620" cy="92333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What about the CRUD source term?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96609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/>
      <p:bldP spid="33" grpId="0"/>
      <p:bldP spid="3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Comparison to Other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Charged defect anisotropy is quite common in other systems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72" y="2104486"/>
            <a:ext cx="4572000" cy="227026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51725" y="4399223"/>
            <a:ext cx="31803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231F20"/>
                </a:solidFill>
                <a:latin typeface="+mj-lt"/>
              </a:rPr>
              <a:t>E. </a:t>
            </a:r>
            <a:r>
              <a:rPr lang="en-US" sz="1400" dirty="0" err="1" smtClean="0">
                <a:solidFill>
                  <a:srgbClr val="231F20"/>
                </a:solidFill>
                <a:latin typeface="+mj-lt"/>
              </a:rPr>
              <a:t>Kendricket</a:t>
            </a:r>
            <a:r>
              <a:rPr lang="en-US" sz="1400" dirty="0" smtClean="0">
                <a:solidFill>
                  <a:srgbClr val="231F20"/>
                </a:solidFill>
                <a:latin typeface="+mj-lt"/>
              </a:rPr>
              <a:t> al. </a:t>
            </a:r>
            <a:r>
              <a:rPr lang="sv-SE" sz="1400" i="1" dirty="0" smtClean="0">
                <a:solidFill>
                  <a:srgbClr val="231F20"/>
                </a:solidFill>
                <a:latin typeface="+mj-lt"/>
              </a:rPr>
              <a:t>Nat</a:t>
            </a:r>
            <a:r>
              <a:rPr lang="sv-SE" sz="1400" i="1" dirty="0">
                <a:solidFill>
                  <a:srgbClr val="231F20"/>
                </a:solidFill>
                <a:latin typeface="+mj-lt"/>
              </a:rPr>
              <a:t>. Mater.</a:t>
            </a:r>
            <a:r>
              <a:rPr lang="sv-SE" sz="1400" dirty="0">
                <a:solidFill>
                  <a:srgbClr val="231F20"/>
                </a:solidFill>
                <a:latin typeface="+mj-lt"/>
              </a:rPr>
              <a:t>, 2007, 6, </a:t>
            </a:r>
            <a:r>
              <a:rPr lang="sv-SE" sz="1400" dirty="0" smtClean="0">
                <a:solidFill>
                  <a:srgbClr val="231F20"/>
                </a:solidFill>
                <a:latin typeface="+mj-lt"/>
              </a:rPr>
              <a:t>871</a:t>
            </a:r>
            <a:endParaRPr lang="en-US" sz="1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1354" y="1416818"/>
            <a:ext cx="4384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Long-range, anisotropic diffusion by hand-to-hand tetrahedral in La</a:t>
            </a:r>
            <a:r>
              <a:rPr lang="en-US" baseline="-25000" dirty="0" smtClean="0"/>
              <a:t>1-x</a:t>
            </a:r>
            <a:r>
              <a:rPr lang="en-US" dirty="0" smtClean="0"/>
              <a:t>Ba</a:t>
            </a:r>
            <a:r>
              <a:rPr lang="en-US" baseline="-25000" dirty="0" smtClean="0"/>
              <a:t>1+x</a:t>
            </a:r>
            <a:r>
              <a:rPr lang="en-US" dirty="0" smtClean="0"/>
              <a:t>GaO</a:t>
            </a:r>
            <a:r>
              <a:rPr lang="en-US" baseline="-25000" dirty="0" smtClean="0"/>
              <a:t>4x/2</a:t>
            </a:r>
            <a:r>
              <a:rPr lang="en-US" dirty="0" smtClean="0"/>
              <a:t> by DFT</a:t>
            </a:r>
            <a:endParaRPr lang="en-US" baseline="-25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7022" y="2056710"/>
            <a:ext cx="2674703" cy="2286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665972" y="1410379"/>
            <a:ext cx="4384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In-plane O diffusion by the vacancy mechanism, with oxygen ion density in red</a:t>
            </a:r>
            <a:endParaRPr lang="en-US" baseline="-25000" dirty="0"/>
          </a:p>
        </p:txBody>
      </p:sp>
      <p:sp>
        <p:nvSpPr>
          <p:cNvPr id="11" name="Rectangle 10"/>
          <p:cNvSpPr/>
          <p:nvPr/>
        </p:nvSpPr>
        <p:spPr>
          <a:xfrm>
            <a:off x="5104564" y="4399223"/>
            <a:ext cx="386861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rgbClr val="231F20"/>
                </a:solidFill>
                <a:latin typeface="+mj-lt"/>
              </a:rPr>
              <a:t>A. </a:t>
            </a:r>
            <a:r>
              <a:rPr lang="en-US" sz="1400" dirty="0" err="1" smtClean="0">
                <a:solidFill>
                  <a:srgbClr val="231F20"/>
                </a:solidFill>
                <a:latin typeface="+mj-lt"/>
              </a:rPr>
              <a:t>Chroneos</a:t>
            </a:r>
            <a:r>
              <a:rPr lang="en-US" sz="1400" dirty="0" smtClean="0">
                <a:solidFill>
                  <a:srgbClr val="231F20"/>
                </a:solidFill>
                <a:latin typeface="+mj-lt"/>
              </a:rPr>
              <a:t> et al. </a:t>
            </a:r>
            <a:r>
              <a:rPr lang="en-US" sz="1400" i="1" dirty="0" smtClean="0">
                <a:solidFill>
                  <a:srgbClr val="231F20"/>
                </a:solidFill>
                <a:latin typeface="+mj-lt"/>
              </a:rPr>
              <a:t>J. Mater. Chem.</a:t>
            </a:r>
            <a:r>
              <a:rPr lang="en-US" sz="1400" dirty="0" smtClean="0">
                <a:solidFill>
                  <a:srgbClr val="231F20"/>
                </a:solidFill>
                <a:latin typeface="+mj-lt"/>
              </a:rPr>
              <a:t>, 20:266-270 (2010)</a:t>
            </a:r>
            <a:endParaRPr lang="en-US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62029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Implications of This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Differently oriented Cr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r>
              <a:rPr lang="en-US" baseline="-25000" dirty="0" smtClean="0"/>
              <a:t>3</a:t>
            </a:r>
            <a:r>
              <a:rPr lang="en-US" dirty="0" smtClean="0"/>
              <a:t> will:</a:t>
            </a:r>
          </a:p>
          <a:p>
            <a:pPr lvl="1"/>
            <a:r>
              <a:rPr lang="en-US" dirty="0" smtClean="0"/>
              <a:t>Oxidize faster/slower</a:t>
            </a:r>
          </a:p>
          <a:p>
            <a:pPr lvl="1"/>
            <a:r>
              <a:rPr lang="en-US" dirty="0" smtClean="0"/>
              <a:t>Pass impurity </a:t>
            </a:r>
            <a:r>
              <a:rPr lang="en-US" dirty="0" err="1" smtClean="0"/>
              <a:t>cations</a:t>
            </a:r>
            <a:r>
              <a:rPr lang="en-US" dirty="0" smtClean="0"/>
              <a:t> more/less quickly</a:t>
            </a:r>
          </a:p>
          <a:p>
            <a:pPr lvl="1"/>
            <a:endParaRPr lang="en-US" dirty="0"/>
          </a:p>
          <a:p>
            <a:r>
              <a:rPr lang="en-US" dirty="0" smtClean="0"/>
              <a:t>Different component processing methods may impart different Cr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r>
              <a:rPr lang="en-US" baseline="-25000" dirty="0" smtClean="0"/>
              <a:t>3</a:t>
            </a:r>
            <a:r>
              <a:rPr lang="en-US" dirty="0" smtClean="0"/>
              <a:t> oxide textures, lead to varying performance</a:t>
            </a:r>
          </a:p>
          <a:p>
            <a:pPr lvl="1"/>
            <a:r>
              <a:rPr lang="en-US" dirty="0" smtClean="0"/>
              <a:t>Being observed in nuclear reactor steam generator tubes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349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Implications of This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May not sound important… but…</a:t>
            </a:r>
          </a:p>
          <a:p>
            <a:pPr lvl="1"/>
            <a:r>
              <a:rPr lang="en-US" dirty="0" smtClean="0"/>
              <a:t>Reducing metal release in reactors by 2x could greatly alleviate corrosion deposit (CRUD) buildup on fuel rods</a:t>
            </a:r>
          </a:p>
          <a:p>
            <a:pPr lvl="1"/>
            <a:endParaRPr lang="en-US" dirty="0"/>
          </a:p>
          <a:p>
            <a:r>
              <a:rPr lang="en-US" dirty="0" smtClean="0"/>
              <a:t>May guide processing treatments for steam generator tubes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41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672650" y="777725"/>
            <a:ext cx="7798700" cy="419449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Chalk River Unidentified Deposits: Causes operational problems like: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CRUD? Why Does It Matter?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741216" y="1280458"/>
            <a:ext cx="3626787" cy="3259188"/>
            <a:chOff x="5837488" y="1381624"/>
            <a:chExt cx="2623993" cy="4661424"/>
          </a:xfrm>
        </p:grpSpPr>
        <p:sp>
          <p:nvSpPr>
            <p:cNvPr id="7" name="TextBox 2"/>
            <p:cNvSpPr txBox="1"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5837488" y="1411369"/>
              <a:ext cx="2623993" cy="4631679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miter lim="800000"/>
              <a:headEnd/>
              <a:tailEnd/>
            </a:ln>
            <a:effectLst/>
            <a:extLst/>
          </p:spPr>
          <p:txBody>
            <a:bodyPr vert="horz" wrap="square" lIns="146908" tIns="146908" rIns="146908" bIns="146908" numCol="1" anchor="t" anchorCtr="0" compatLnSpc="1">
              <a:prstTxWarp prst="textNoShape">
                <a:avLst/>
              </a:prstTxWarp>
              <a:noAutofit/>
            </a:bodyPr>
            <a:lstStyle>
              <a:lvl1pPr marL="0" indent="0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93675" indent="-192088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5000"/>
                <a:buFont typeface="Arial" charset="0"/>
                <a:buChar char="▪"/>
                <a:defRPr sz="1600">
                  <a:solidFill>
                    <a:schemeClr val="tx1"/>
                  </a:solidFill>
                  <a:latin typeface="+mn-lt"/>
                </a:defRPr>
              </a:lvl2pPr>
              <a:lvl3pPr marL="457200" indent="-261938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 typeface="Arial" charset="0"/>
                <a:buChar char="–"/>
                <a:defRPr sz="1600">
                  <a:solidFill>
                    <a:schemeClr val="tx1"/>
                  </a:solidFill>
                  <a:latin typeface="+mn-lt"/>
                </a:defRPr>
              </a:lvl3pPr>
              <a:lvl4pPr marL="614363" indent="-1555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 typeface="Arial" charset="0"/>
                <a:buChar char="▫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>
                <a:lnSpc>
                  <a:spcPct val="200000"/>
                </a:lnSpc>
                <a:buClr>
                  <a:srgbClr val="002960"/>
                </a:buClr>
              </a:pPr>
              <a:endParaRPr lang="en-US" sz="2000" b="1" dirty="0">
                <a:latin typeface="+mj-lt"/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>
              <a:off x="6709598" y="2420972"/>
              <a:ext cx="924204" cy="2590800"/>
            </a:xfrm>
            <a:custGeom>
              <a:avLst/>
              <a:gdLst>
                <a:gd name="connsiteX0" fmla="*/ 0 w 924204"/>
                <a:gd name="connsiteY0" fmla="*/ 0 h 2675106"/>
                <a:gd name="connsiteX1" fmla="*/ 924128 w 924204"/>
                <a:gd name="connsiteY1" fmla="*/ 1517515 h 2675106"/>
                <a:gd name="connsiteX2" fmla="*/ 48638 w 924204"/>
                <a:gd name="connsiteY2" fmla="*/ 2675106 h 2675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4204" h="2675106">
                  <a:moveTo>
                    <a:pt x="0" y="0"/>
                  </a:moveTo>
                  <a:cubicBezTo>
                    <a:pt x="458011" y="535832"/>
                    <a:pt x="916022" y="1071664"/>
                    <a:pt x="924128" y="1517515"/>
                  </a:cubicBezTo>
                  <a:cubicBezTo>
                    <a:pt x="932234" y="1963366"/>
                    <a:pt x="291829" y="2464340"/>
                    <a:pt x="48638" y="2675106"/>
                  </a:cubicBez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6490802" y="5011772"/>
              <a:ext cx="13716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V="1">
              <a:off x="6490802" y="2344772"/>
              <a:ext cx="0" cy="266700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6277432" y="5011772"/>
              <a:ext cx="133654" cy="30922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endParaRPr lang="en-US" sz="11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366100" y="5011772"/>
              <a:ext cx="133654" cy="30922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endParaRPr lang="en-US" sz="1100" dirty="0">
                <a:solidFill>
                  <a:schemeClr val="tx1"/>
                </a:solidFill>
                <a:latin typeface="+mj-lt"/>
              </a:endParaRPr>
            </a:p>
          </p:txBody>
        </p:sp>
        <p:pic>
          <p:nvPicPr>
            <p:cNvPr id="13" name="Picture 15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000" t="29446" r="26000" b="14934"/>
            <a:stretch/>
          </p:blipFill>
          <p:spPr bwMode="auto">
            <a:xfrm>
              <a:off x="5971691" y="2420972"/>
              <a:ext cx="457200" cy="2590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00B8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7862402" y="4894342"/>
              <a:ext cx="439788" cy="30922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100" b="1" dirty="0" smtClean="0">
                  <a:solidFill>
                    <a:schemeClr val="tx1"/>
                  </a:solidFill>
                  <a:latin typeface="+mj-lt"/>
                </a:rPr>
                <a:t>Power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283233" y="1921446"/>
              <a:ext cx="451386" cy="50931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b="1" dirty="0" smtClean="0">
                  <a:solidFill>
                    <a:schemeClr val="tx1"/>
                  </a:solidFill>
                  <a:latin typeface="+mj-lt"/>
                </a:rPr>
                <a:t>Core</a:t>
              </a:r>
              <a:br>
                <a:rPr lang="en-US" sz="1100" b="1" dirty="0" smtClean="0">
                  <a:solidFill>
                    <a:schemeClr val="tx1"/>
                  </a:solidFill>
                  <a:latin typeface="+mj-lt"/>
                </a:rPr>
              </a:br>
              <a:r>
                <a:rPr lang="en-US" sz="1100" b="1" dirty="0" smtClean="0">
                  <a:solidFill>
                    <a:schemeClr val="tx1"/>
                  </a:solidFill>
                  <a:latin typeface="+mj-lt"/>
                </a:rPr>
                <a:t>Height</a:t>
              </a:r>
              <a:endParaRPr lang="en-US" sz="1100" b="1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837488" y="1381624"/>
              <a:ext cx="2623993" cy="436557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800" b="1" dirty="0" smtClean="0">
                  <a:solidFill>
                    <a:schemeClr val="tx1"/>
                  </a:solidFill>
                  <a:latin typeface="+mj-lt"/>
                </a:rPr>
                <a:t>Axial downward power shift</a:t>
              </a:r>
              <a:endParaRPr lang="en-US" sz="1800" b="1" dirty="0">
                <a:solidFill>
                  <a:schemeClr val="tx1"/>
                </a:solidFill>
                <a:latin typeface="+mj-lt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19220" y="5291196"/>
              <a:ext cx="1142057" cy="145902"/>
            </a:xfrm>
            <a:prstGeom prst="rect">
              <a:avLst/>
            </a:prstGeom>
            <a:ln>
              <a:noFill/>
            </a:ln>
          </p:spPr>
        </p:pic>
        <p:sp>
          <p:nvSpPr>
            <p:cNvPr id="18" name="TextBox 17"/>
            <p:cNvSpPr txBox="1"/>
            <p:nvPr/>
          </p:nvSpPr>
          <p:spPr>
            <a:xfrm>
              <a:off x="5971691" y="4967555"/>
              <a:ext cx="982564" cy="30922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solidFill>
                    <a:schemeClr val="tx1"/>
                  </a:solidFill>
                  <a:latin typeface="+mj-lt"/>
                </a:rPr>
                <a:t>BO</a:t>
              </a:r>
              <a:r>
                <a:rPr lang="en-US" sz="1100" baseline="-25000" dirty="0" smtClean="0">
                  <a:solidFill>
                    <a:schemeClr val="tx1"/>
                  </a:solidFill>
                  <a:latin typeface="+mj-lt"/>
                </a:rPr>
                <a:t>3</a:t>
              </a:r>
              <a:r>
                <a:rPr lang="en-US" sz="1100" dirty="0" smtClean="0">
                  <a:solidFill>
                    <a:schemeClr val="tx1"/>
                  </a:solidFill>
                  <a:latin typeface="+mj-lt"/>
                </a:rPr>
                <a:t> Concentration</a:t>
              </a:r>
              <a:endParaRPr lang="en-US" sz="1100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19" name="Text Box 13"/>
          <p:cNvSpPr txBox="1">
            <a:spLocks noChangeArrowheads="1"/>
          </p:cNvSpPr>
          <p:nvPr/>
        </p:nvSpPr>
        <p:spPr bwMode="auto">
          <a:xfrm>
            <a:off x="2666880" y="1749674"/>
            <a:ext cx="1787764" cy="462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817" tIns="45909" rIns="91817" bIns="45909"/>
          <a:lstStyle>
            <a:lvl1pPr>
              <a:tabLst>
                <a:tab pos="0" algn="l"/>
                <a:tab pos="180975" algn="l"/>
                <a:tab pos="363538" algn="l"/>
                <a:tab pos="546100" algn="l"/>
                <a:tab pos="728663" algn="l"/>
                <a:tab pos="911225" algn="l"/>
                <a:tab pos="1093788" algn="l"/>
                <a:tab pos="1276350" algn="l"/>
                <a:tab pos="1458913" algn="l"/>
                <a:tab pos="1641475" algn="l"/>
                <a:tab pos="1824038" algn="l"/>
                <a:tab pos="2006600" algn="l"/>
                <a:tab pos="2189163" algn="l"/>
                <a:tab pos="2371725" algn="l"/>
                <a:tab pos="2554288" algn="l"/>
                <a:tab pos="2736850" algn="l"/>
                <a:tab pos="2919413" algn="l"/>
                <a:tab pos="3101975" algn="l"/>
                <a:tab pos="3284538" algn="l"/>
                <a:tab pos="3467100" algn="l"/>
                <a:tab pos="3649663" algn="l"/>
              </a:tabLst>
              <a:defRPr sz="2400">
                <a:solidFill>
                  <a:schemeClr val="bg1"/>
                </a:solidFill>
                <a:latin typeface="Times New Roman" pitchFamily="16" charset="0"/>
                <a:ea typeface="SimSun" charset="-122"/>
              </a:defRPr>
            </a:lvl1pPr>
            <a:lvl2pPr>
              <a:tabLst>
                <a:tab pos="0" algn="l"/>
                <a:tab pos="180975" algn="l"/>
                <a:tab pos="363538" algn="l"/>
                <a:tab pos="546100" algn="l"/>
                <a:tab pos="728663" algn="l"/>
                <a:tab pos="911225" algn="l"/>
                <a:tab pos="1093788" algn="l"/>
                <a:tab pos="1276350" algn="l"/>
                <a:tab pos="1458913" algn="l"/>
                <a:tab pos="1641475" algn="l"/>
                <a:tab pos="1824038" algn="l"/>
                <a:tab pos="2006600" algn="l"/>
                <a:tab pos="2189163" algn="l"/>
                <a:tab pos="2371725" algn="l"/>
                <a:tab pos="2554288" algn="l"/>
                <a:tab pos="2736850" algn="l"/>
                <a:tab pos="2919413" algn="l"/>
                <a:tab pos="3101975" algn="l"/>
                <a:tab pos="3284538" algn="l"/>
                <a:tab pos="3467100" algn="l"/>
                <a:tab pos="3649663" algn="l"/>
              </a:tabLst>
              <a:defRPr sz="2400">
                <a:solidFill>
                  <a:schemeClr val="bg1"/>
                </a:solidFill>
                <a:latin typeface="Times New Roman" pitchFamily="16" charset="0"/>
                <a:ea typeface="SimSun" charset="-122"/>
              </a:defRPr>
            </a:lvl2pPr>
            <a:lvl3pPr>
              <a:tabLst>
                <a:tab pos="0" algn="l"/>
                <a:tab pos="180975" algn="l"/>
                <a:tab pos="363538" algn="l"/>
                <a:tab pos="546100" algn="l"/>
                <a:tab pos="728663" algn="l"/>
                <a:tab pos="911225" algn="l"/>
                <a:tab pos="1093788" algn="l"/>
                <a:tab pos="1276350" algn="l"/>
                <a:tab pos="1458913" algn="l"/>
                <a:tab pos="1641475" algn="l"/>
                <a:tab pos="1824038" algn="l"/>
                <a:tab pos="2006600" algn="l"/>
                <a:tab pos="2189163" algn="l"/>
                <a:tab pos="2371725" algn="l"/>
                <a:tab pos="2554288" algn="l"/>
                <a:tab pos="2736850" algn="l"/>
                <a:tab pos="2919413" algn="l"/>
                <a:tab pos="3101975" algn="l"/>
                <a:tab pos="3284538" algn="l"/>
                <a:tab pos="3467100" algn="l"/>
                <a:tab pos="3649663" algn="l"/>
              </a:tabLst>
              <a:defRPr sz="2400">
                <a:solidFill>
                  <a:schemeClr val="bg1"/>
                </a:solidFill>
                <a:latin typeface="Times New Roman" pitchFamily="16" charset="0"/>
                <a:ea typeface="SimSun" charset="-122"/>
              </a:defRPr>
            </a:lvl3pPr>
            <a:lvl4pPr>
              <a:tabLst>
                <a:tab pos="0" algn="l"/>
                <a:tab pos="180975" algn="l"/>
                <a:tab pos="363538" algn="l"/>
                <a:tab pos="546100" algn="l"/>
                <a:tab pos="728663" algn="l"/>
                <a:tab pos="911225" algn="l"/>
                <a:tab pos="1093788" algn="l"/>
                <a:tab pos="1276350" algn="l"/>
                <a:tab pos="1458913" algn="l"/>
                <a:tab pos="1641475" algn="l"/>
                <a:tab pos="1824038" algn="l"/>
                <a:tab pos="2006600" algn="l"/>
                <a:tab pos="2189163" algn="l"/>
                <a:tab pos="2371725" algn="l"/>
                <a:tab pos="2554288" algn="l"/>
                <a:tab pos="2736850" algn="l"/>
                <a:tab pos="2919413" algn="l"/>
                <a:tab pos="3101975" algn="l"/>
                <a:tab pos="3284538" algn="l"/>
                <a:tab pos="3467100" algn="l"/>
                <a:tab pos="3649663" algn="l"/>
              </a:tabLst>
              <a:defRPr sz="2400">
                <a:solidFill>
                  <a:schemeClr val="bg1"/>
                </a:solidFill>
                <a:latin typeface="Times New Roman" pitchFamily="16" charset="0"/>
                <a:ea typeface="SimSun" charset="-122"/>
              </a:defRPr>
            </a:lvl4pPr>
            <a:lvl5pPr>
              <a:tabLst>
                <a:tab pos="0" algn="l"/>
                <a:tab pos="180975" algn="l"/>
                <a:tab pos="363538" algn="l"/>
                <a:tab pos="546100" algn="l"/>
                <a:tab pos="728663" algn="l"/>
                <a:tab pos="911225" algn="l"/>
                <a:tab pos="1093788" algn="l"/>
                <a:tab pos="1276350" algn="l"/>
                <a:tab pos="1458913" algn="l"/>
                <a:tab pos="1641475" algn="l"/>
                <a:tab pos="1824038" algn="l"/>
                <a:tab pos="2006600" algn="l"/>
                <a:tab pos="2189163" algn="l"/>
                <a:tab pos="2371725" algn="l"/>
                <a:tab pos="2554288" algn="l"/>
                <a:tab pos="2736850" algn="l"/>
                <a:tab pos="2919413" algn="l"/>
                <a:tab pos="3101975" algn="l"/>
                <a:tab pos="3284538" algn="l"/>
                <a:tab pos="3467100" algn="l"/>
                <a:tab pos="3649663" algn="l"/>
              </a:tabLst>
              <a:defRPr sz="2400">
                <a:solidFill>
                  <a:schemeClr val="bg1"/>
                </a:solidFill>
                <a:latin typeface="Times New Roman" pitchFamily="16" charset="0"/>
                <a:ea typeface="SimSun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180975" algn="l"/>
                <a:tab pos="363538" algn="l"/>
                <a:tab pos="546100" algn="l"/>
                <a:tab pos="728663" algn="l"/>
                <a:tab pos="911225" algn="l"/>
                <a:tab pos="1093788" algn="l"/>
                <a:tab pos="1276350" algn="l"/>
                <a:tab pos="1458913" algn="l"/>
                <a:tab pos="1641475" algn="l"/>
                <a:tab pos="1824038" algn="l"/>
                <a:tab pos="2006600" algn="l"/>
                <a:tab pos="2189163" algn="l"/>
                <a:tab pos="2371725" algn="l"/>
                <a:tab pos="2554288" algn="l"/>
                <a:tab pos="2736850" algn="l"/>
                <a:tab pos="2919413" algn="l"/>
                <a:tab pos="3101975" algn="l"/>
                <a:tab pos="3284538" algn="l"/>
                <a:tab pos="3467100" algn="l"/>
                <a:tab pos="3649663" algn="l"/>
              </a:tabLst>
              <a:defRPr sz="2400">
                <a:solidFill>
                  <a:schemeClr val="bg1"/>
                </a:solidFill>
                <a:latin typeface="Times New Roman" pitchFamily="16" charset="0"/>
                <a:ea typeface="SimSun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180975" algn="l"/>
                <a:tab pos="363538" algn="l"/>
                <a:tab pos="546100" algn="l"/>
                <a:tab pos="728663" algn="l"/>
                <a:tab pos="911225" algn="l"/>
                <a:tab pos="1093788" algn="l"/>
                <a:tab pos="1276350" algn="l"/>
                <a:tab pos="1458913" algn="l"/>
                <a:tab pos="1641475" algn="l"/>
                <a:tab pos="1824038" algn="l"/>
                <a:tab pos="2006600" algn="l"/>
                <a:tab pos="2189163" algn="l"/>
                <a:tab pos="2371725" algn="l"/>
                <a:tab pos="2554288" algn="l"/>
                <a:tab pos="2736850" algn="l"/>
                <a:tab pos="2919413" algn="l"/>
                <a:tab pos="3101975" algn="l"/>
                <a:tab pos="3284538" algn="l"/>
                <a:tab pos="3467100" algn="l"/>
                <a:tab pos="3649663" algn="l"/>
              </a:tabLst>
              <a:defRPr sz="2400">
                <a:solidFill>
                  <a:schemeClr val="bg1"/>
                </a:solidFill>
                <a:latin typeface="Times New Roman" pitchFamily="16" charset="0"/>
                <a:ea typeface="SimSun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180975" algn="l"/>
                <a:tab pos="363538" algn="l"/>
                <a:tab pos="546100" algn="l"/>
                <a:tab pos="728663" algn="l"/>
                <a:tab pos="911225" algn="l"/>
                <a:tab pos="1093788" algn="l"/>
                <a:tab pos="1276350" algn="l"/>
                <a:tab pos="1458913" algn="l"/>
                <a:tab pos="1641475" algn="l"/>
                <a:tab pos="1824038" algn="l"/>
                <a:tab pos="2006600" algn="l"/>
                <a:tab pos="2189163" algn="l"/>
                <a:tab pos="2371725" algn="l"/>
                <a:tab pos="2554288" algn="l"/>
                <a:tab pos="2736850" algn="l"/>
                <a:tab pos="2919413" algn="l"/>
                <a:tab pos="3101975" algn="l"/>
                <a:tab pos="3284538" algn="l"/>
                <a:tab pos="3467100" algn="l"/>
                <a:tab pos="3649663" algn="l"/>
              </a:tabLst>
              <a:defRPr sz="2400">
                <a:solidFill>
                  <a:schemeClr val="bg1"/>
                </a:solidFill>
                <a:latin typeface="Times New Roman" pitchFamily="16" charset="0"/>
                <a:ea typeface="SimSun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180975" algn="l"/>
                <a:tab pos="363538" algn="l"/>
                <a:tab pos="546100" algn="l"/>
                <a:tab pos="728663" algn="l"/>
                <a:tab pos="911225" algn="l"/>
                <a:tab pos="1093788" algn="l"/>
                <a:tab pos="1276350" algn="l"/>
                <a:tab pos="1458913" algn="l"/>
                <a:tab pos="1641475" algn="l"/>
                <a:tab pos="1824038" algn="l"/>
                <a:tab pos="2006600" algn="l"/>
                <a:tab pos="2189163" algn="l"/>
                <a:tab pos="2371725" algn="l"/>
                <a:tab pos="2554288" algn="l"/>
                <a:tab pos="2736850" algn="l"/>
                <a:tab pos="2919413" algn="l"/>
                <a:tab pos="3101975" algn="l"/>
                <a:tab pos="3284538" algn="l"/>
                <a:tab pos="3467100" algn="l"/>
                <a:tab pos="3649663" algn="l"/>
              </a:tabLst>
              <a:defRPr sz="2400">
                <a:solidFill>
                  <a:schemeClr val="bg1"/>
                </a:solidFill>
                <a:latin typeface="Times New Roman" pitchFamily="16" charset="0"/>
                <a:ea typeface="SimSun" charset="-122"/>
              </a:defRPr>
            </a:lvl9pPr>
          </a:lstStyle>
          <a:p>
            <a:pPr defTabSz="466431" eaLnBrk="0" hangingPunct="0">
              <a:buClr>
                <a:srgbClr val="000000"/>
              </a:buClr>
              <a:buSzPct val="100000"/>
              <a:tabLst>
                <a:tab pos="0" algn="l"/>
                <a:tab pos="184629" algn="l"/>
                <a:tab pos="370879" algn="l"/>
                <a:tab pos="557127" algn="l"/>
                <a:tab pos="743376" algn="l"/>
                <a:tab pos="929625" algn="l"/>
                <a:tab pos="1115874" algn="l"/>
                <a:tab pos="1302122" algn="l"/>
                <a:tab pos="1488371" algn="l"/>
                <a:tab pos="1674619" algn="l"/>
                <a:tab pos="1860869" algn="l"/>
                <a:tab pos="2047117" algn="l"/>
                <a:tab pos="2233366" algn="l"/>
                <a:tab pos="2419615" algn="l"/>
                <a:tab pos="2605864" algn="l"/>
                <a:tab pos="2792112" algn="l"/>
                <a:tab pos="2978361" algn="l"/>
                <a:tab pos="3164609" algn="l"/>
                <a:tab pos="3350859" algn="l"/>
                <a:tab pos="3537107" algn="l"/>
                <a:tab pos="3723356" algn="l"/>
              </a:tabLst>
              <a:defRPr/>
            </a:pPr>
            <a:r>
              <a:rPr lang="en-US" altLang="en-US" sz="1800" kern="0" dirty="0">
                <a:solidFill>
                  <a:schemeClr val="tx1"/>
                </a:solidFill>
                <a:latin typeface="+mj-lt"/>
              </a:rPr>
              <a:t>CRUD induced power shift</a:t>
            </a:r>
          </a:p>
        </p:txBody>
      </p:sp>
      <p:cxnSp>
        <p:nvCxnSpPr>
          <p:cNvPr id="20" name="AutoShape 12"/>
          <p:cNvCxnSpPr>
            <a:cxnSpLocks noChangeShapeType="1"/>
          </p:cNvCxnSpPr>
          <p:nvPr/>
        </p:nvCxnSpPr>
        <p:spPr bwMode="auto">
          <a:xfrm flipH="1">
            <a:off x="3244799" y="2350625"/>
            <a:ext cx="76759" cy="536664"/>
          </a:xfrm>
          <a:prstGeom prst="straightConnector1">
            <a:avLst/>
          </a:prstGeom>
          <a:noFill/>
          <a:ln w="38160">
            <a:solidFill>
              <a:schemeClr val="accent5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grpSp>
        <p:nvGrpSpPr>
          <p:cNvPr id="21" name="Group 20"/>
          <p:cNvGrpSpPr/>
          <p:nvPr/>
        </p:nvGrpSpPr>
        <p:grpSpPr>
          <a:xfrm>
            <a:off x="4711032" y="1280458"/>
            <a:ext cx="3626787" cy="3259187"/>
            <a:chOff x="4711032" y="2057400"/>
            <a:chExt cx="3626787" cy="3943617"/>
          </a:xfrm>
        </p:grpSpPr>
        <p:sp>
          <p:nvSpPr>
            <p:cNvPr id="22" name="TextBox 21"/>
            <p:cNvSpPr txBox="1"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711032" y="2057400"/>
              <a:ext cx="3626787" cy="394361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146908" tIns="146908" rIns="146908" bIns="146908" numCol="1" anchor="t" anchorCtr="0" compatLnSpc="1">
              <a:prstTxWarp prst="textNoShape">
                <a:avLst/>
              </a:prstTxWarp>
              <a:noAutofit/>
            </a:bodyPr>
            <a:lstStyle>
              <a:lvl1pPr marL="0" indent="0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93675" indent="-192088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5000"/>
                <a:buFont typeface="Arial" charset="0"/>
                <a:buChar char="▪"/>
                <a:defRPr sz="1600">
                  <a:solidFill>
                    <a:schemeClr val="tx1"/>
                  </a:solidFill>
                  <a:latin typeface="+mn-lt"/>
                </a:defRPr>
              </a:lvl2pPr>
              <a:lvl3pPr marL="457200" indent="-261938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 typeface="Arial" charset="0"/>
                <a:buChar char="–"/>
                <a:defRPr sz="1600">
                  <a:solidFill>
                    <a:schemeClr val="tx1"/>
                  </a:solidFill>
                  <a:latin typeface="+mn-lt"/>
                </a:defRPr>
              </a:lvl3pPr>
              <a:lvl4pPr marL="614363" indent="-1555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 typeface="Arial" charset="0"/>
                <a:buChar char="▫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>
                <a:lnSpc>
                  <a:spcPct val="200000"/>
                </a:lnSpc>
                <a:buClr>
                  <a:srgbClr val="002960"/>
                </a:buClr>
              </a:pPr>
              <a:endParaRPr lang="en-US" sz="2000" b="1" dirty="0">
                <a:latin typeface="+mj-lt"/>
              </a:endParaRPr>
            </a:p>
          </p:txBody>
        </p:sp>
        <p:sp>
          <p:nvSpPr>
            <p:cNvPr id="23" name="Text Box 7"/>
            <p:cNvSpPr txBox="1">
              <a:spLocks noChangeArrowheads="1"/>
            </p:cNvSpPr>
            <p:nvPr/>
          </p:nvSpPr>
          <p:spPr bwMode="auto">
            <a:xfrm>
              <a:off x="5419869" y="2565762"/>
              <a:ext cx="2123113" cy="461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1817" tIns="45909" rIns="91817" bIns="45909"/>
            <a:lstStyle>
              <a:lvl1pPr>
                <a:tabLst>
                  <a:tab pos="0" algn="l"/>
                  <a:tab pos="180975" algn="l"/>
                  <a:tab pos="363538" algn="l"/>
                  <a:tab pos="546100" algn="l"/>
                  <a:tab pos="728663" algn="l"/>
                  <a:tab pos="911225" algn="l"/>
                  <a:tab pos="1093788" algn="l"/>
                  <a:tab pos="1276350" algn="l"/>
                  <a:tab pos="1458913" algn="l"/>
                  <a:tab pos="1641475" algn="l"/>
                  <a:tab pos="1824038" algn="l"/>
                  <a:tab pos="2006600" algn="l"/>
                  <a:tab pos="2189163" algn="l"/>
                  <a:tab pos="2371725" algn="l"/>
                  <a:tab pos="2554288" algn="l"/>
                  <a:tab pos="2736850" algn="l"/>
                  <a:tab pos="2919413" algn="l"/>
                  <a:tab pos="3101975" algn="l"/>
                  <a:tab pos="3284538" algn="l"/>
                  <a:tab pos="3467100" algn="l"/>
                  <a:tab pos="3649663" algn="l"/>
                </a:tabLst>
                <a:defRPr sz="2400">
                  <a:solidFill>
                    <a:schemeClr val="bg1"/>
                  </a:solidFill>
                  <a:latin typeface="Times New Roman" pitchFamily="16" charset="0"/>
                  <a:ea typeface="SimSun" charset="-122"/>
                </a:defRPr>
              </a:lvl1pPr>
              <a:lvl2pPr>
                <a:tabLst>
                  <a:tab pos="0" algn="l"/>
                  <a:tab pos="180975" algn="l"/>
                  <a:tab pos="363538" algn="l"/>
                  <a:tab pos="546100" algn="l"/>
                  <a:tab pos="728663" algn="l"/>
                  <a:tab pos="911225" algn="l"/>
                  <a:tab pos="1093788" algn="l"/>
                  <a:tab pos="1276350" algn="l"/>
                  <a:tab pos="1458913" algn="l"/>
                  <a:tab pos="1641475" algn="l"/>
                  <a:tab pos="1824038" algn="l"/>
                  <a:tab pos="2006600" algn="l"/>
                  <a:tab pos="2189163" algn="l"/>
                  <a:tab pos="2371725" algn="l"/>
                  <a:tab pos="2554288" algn="l"/>
                  <a:tab pos="2736850" algn="l"/>
                  <a:tab pos="2919413" algn="l"/>
                  <a:tab pos="3101975" algn="l"/>
                  <a:tab pos="3284538" algn="l"/>
                  <a:tab pos="3467100" algn="l"/>
                  <a:tab pos="3649663" algn="l"/>
                </a:tabLst>
                <a:defRPr sz="2400">
                  <a:solidFill>
                    <a:schemeClr val="bg1"/>
                  </a:solidFill>
                  <a:latin typeface="Times New Roman" pitchFamily="16" charset="0"/>
                  <a:ea typeface="SimSun" charset="-122"/>
                </a:defRPr>
              </a:lvl2pPr>
              <a:lvl3pPr>
                <a:tabLst>
                  <a:tab pos="0" algn="l"/>
                  <a:tab pos="180975" algn="l"/>
                  <a:tab pos="363538" algn="l"/>
                  <a:tab pos="546100" algn="l"/>
                  <a:tab pos="728663" algn="l"/>
                  <a:tab pos="911225" algn="l"/>
                  <a:tab pos="1093788" algn="l"/>
                  <a:tab pos="1276350" algn="l"/>
                  <a:tab pos="1458913" algn="l"/>
                  <a:tab pos="1641475" algn="l"/>
                  <a:tab pos="1824038" algn="l"/>
                  <a:tab pos="2006600" algn="l"/>
                  <a:tab pos="2189163" algn="l"/>
                  <a:tab pos="2371725" algn="l"/>
                  <a:tab pos="2554288" algn="l"/>
                  <a:tab pos="2736850" algn="l"/>
                  <a:tab pos="2919413" algn="l"/>
                  <a:tab pos="3101975" algn="l"/>
                  <a:tab pos="3284538" algn="l"/>
                  <a:tab pos="3467100" algn="l"/>
                  <a:tab pos="3649663" algn="l"/>
                </a:tabLst>
                <a:defRPr sz="2400">
                  <a:solidFill>
                    <a:schemeClr val="bg1"/>
                  </a:solidFill>
                  <a:latin typeface="Times New Roman" pitchFamily="16" charset="0"/>
                  <a:ea typeface="SimSun" charset="-122"/>
                </a:defRPr>
              </a:lvl3pPr>
              <a:lvl4pPr>
                <a:tabLst>
                  <a:tab pos="0" algn="l"/>
                  <a:tab pos="180975" algn="l"/>
                  <a:tab pos="363538" algn="l"/>
                  <a:tab pos="546100" algn="l"/>
                  <a:tab pos="728663" algn="l"/>
                  <a:tab pos="911225" algn="l"/>
                  <a:tab pos="1093788" algn="l"/>
                  <a:tab pos="1276350" algn="l"/>
                  <a:tab pos="1458913" algn="l"/>
                  <a:tab pos="1641475" algn="l"/>
                  <a:tab pos="1824038" algn="l"/>
                  <a:tab pos="2006600" algn="l"/>
                  <a:tab pos="2189163" algn="l"/>
                  <a:tab pos="2371725" algn="l"/>
                  <a:tab pos="2554288" algn="l"/>
                  <a:tab pos="2736850" algn="l"/>
                  <a:tab pos="2919413" algn="l"/>
                  <a:tab pos="3101975" algn="l"/>
                  <a:tab pos="3284538" algn="l"/>
                  <a:tab pos="3467100" algn="l"/>
                  <a:tab pos="3649663" algn="l"/>
                </a:tabLst>
                <a:defRPr sz="2400">
                  <a:solidFill>
                    <a:schemeClr val="bg1"/>
                  </a:solidFill>
                  <a:latin typeface="Times New Roman" pitchFamily="16" charset="0"/>
                  <a:ea typeface="SimSun" charset="-122"/>
                </a:defRPr>
              </a:lvl4pPr>
              <a:lvl5pPr>
                <a:tabLst>
                  <a:tab pos="0" algn="l"/>
                  <a:tab pos="180975" algn="l"/>
                  <a:tab pos="363538" algn="l"/>
                  <a:tab pos="546100" algn="l"/>
                  <a:tab pos="728663" algn="l"/>
                  <a:tab pos="911225" algn="l"/>
                  <a:tab pos="1093788" algn="l"/>
                  <a:tab pos="1276350" algn="l"/>
                  <a:tab pos="1458913" algn="l"/>
                  <a:tab pos="1641475" algn="l"/>
                  <a:tab pos="1824038" algn="l"/>
                  <a:tab pos="2006600" algn="l"/>
                  <a:tab pos="2189163" algn="l"/>
                  <a:tab pos="2371725" algn="l"/>
                  <a:tab pos="2554288" algn="l"/>
                  <a:tab pos="2736850" algn="l"/>
                  <a:tab pos="2919413" algn="l"/>
                  <a:tab pos="3101975" algn="l"/>
                  <a:tab pos="3284538" algn="l"/>
                  <a:tab pos="3467100" algn="l"/>
                  <a:tab pos="3649663" algn="l"/>
                </a:tabLst>
                <a:defRPr sz="2400">
                  <a:solidFill>
                    <a:schemeClr val="bg1"/>
                  </a:solidFill>
                  <a:latin typeface="Times New Roman" pitchFamily="16" charset="0"/>
                  <a:ea typeface="SimSun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tabLst>
                  <a:tab pos="0" algn="l"/>
                  <a:tab pos="180975" algn="l"/>
                  <a:tab pos="363538" algn="l"/>
                  <a:tab pos="546100" algn="l"/>
                  <a:tab pos="728663" algn="l"/>
                  <a:tab pos="911225" algn="l"/>
                  <a:tab pos="1093788" algn="l"/>
                  <a:tab pos="1276350" algn="l"/>
                  <a:tab pos="1458913" algn="l"/>
                  <a:tab pos="1641475" algn="l"/>
                  <a:tab pos="1824038" algn="l"/>
                  <a:tab pos="2006600" algn="l"/>
                  <a:tab pos="2189163" algn="l"/>
                  <a:tab pos="2371725" algn="l"/>
                  <a:tab pos="2554288" algn="l"/>
                  <a:tab pos="2736850" algn="l"/>
                  <a:tab pos="2919413" algn="l"/>
                  <a:tab pos="3101975" algn="l"/>
                  <a:tab pos="3284538" algn="l"/>
                  <a:tab pos="3467100" algn="l"/>
                  <a:tab pos="3649663" algn="l"/>
                </a:tabLst>
                <a:defRPr sz="2400">
                  <a:solidFill>
                    <a:schemeClr val="bg1"/>
                  </a:solidFill>
                  <a:latin typeface="Times New Roman" pitchFamily="16" charset="0"/>
                  <a:ea typeface="SimSun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tabLst>
                  <a:tab pos="0" algn="l"/>
                  <a:tab pos="180975" algn="l"/>
                  <a:tab pos="363538" algn="l"/>
                  <a:tab pos="546100" algn="l"/>
                  <a:tab pos="728663" algn="l"/>
                  <a:tab pos="911225" algn="l"/>
                  <a:tab pos="1093788" algn="l"/>
                  <a:tab pos="1276350" algn="l"/>
                  <a:tab pos="1458913" algn="l"/>
                  <a:tab pos="1641475" algn="l"/>
                  <a:tab pos="1824038" algn="l"/>
                  <a:tab pos="2006600" algn="l"/>
                  <a:tab pos="2189163" algn="l"/>
                  <a:tab pos="2371725" algn="l"/>
                  <a:tab pos="2554288" algn="l"/>
                  <a:tab pos="2736850" algn="l"/>
                  <a:tab pos="2919413" algn="l"/>
                  <a:tab pos="3101975" algn="l"/>
                  <a:tab pos="3284538" algn="l"/>
                  <a:tab pos="3467100" algn="l"/>
                  <a:tab pos="3649663" algn="l"/>
                </a:tabLst>
                <a:defRPr sz="2400">
                  <a:solidFill>
                    <a:schemeClr val="bg1"/>
                  </a:solidFill>
                  <a:latin typeface="Times New Roman" pitchFamily="16" charset="0"/>
                  <a:ea typeface="SimSun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tabLst>
                  <a:tab pos="0" algn="l"/>
                  <a:tab pos="180975" algn="l"/>
                  <a:tab pos="363538" algn="l"/>
                  <a:tab pos="546100" algn="l"/>
                  <a:tab pos="728663" algn="l"/>
                  <a:tab pos="911225" algn="l"/>
                  <a:tab pos="1093788" algn="l"/>
                  <a:tab pos="1276350" algn="l"/>
                  <a:tab pos="1458913" algn="l"/>
                  <a:tab pos="1641475" algn="l"/>
                  <a:tab pos="1824038" algn="l"/>
                  <a:tab pos="2006600" algn="l"/>
                  <a:tab pos="2189163" algn="l"/>
                  <a:tab pos="2371725" algn="l"/>
                  <a:tab pos="2554288" algn="l"/>
                  <a:tab pos="2736850" algn="l"/>
                  <a:tab pos="2919413" algn="l"/>
                  <a:tab pos="3101975" algn="l"/>
                  <a:tab pos="3284538" algn="l"/>
                  <a:tab pos="3467100" algn="l"/>
                  <a:tab pos="3649663" algn="l"/>
                </a:tabLst>
                <a:defRPr sz="2400">
                  <a:solidFill>
                    <a:schemeClr val="bg1"/>
                  </a:solidFill>
                  <a:latin typeface="Times New Roman" pitchFamily="16" charset="0"/>
                  <a:ea typeface="SimSun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tabLst>
                  <a:tab pos="0" algn="l"/>
                  <a:tab pos="180975" algn="l"/>
                  <a:tab pos="363538" algn="l"/>
                  <a:tab pos="546100" algn="l"/>
                  <a:tab pos="728663" algn="l"/>
                  <a:tab pos="911225" algn="l"/>
                  <a:tab pos="1093788" algn="l"/>
                  <a:tab pos="1276350" algn="l"/>
                  <a:tab pos="1458913" algn="l"/>
                  <a:tab pos="1641475" algn="l"/>
                  <a:tab pos="1824038" algn="l"/>
                  <a:tab pos="2006600" algn="l"/>
                  <a:tab pos="2189163" algn="l"/>
                  <a:tab pos="2371725" algn="l"/>
                  <a:tab pos="2554288" algn="l"/>
                  <a:tab pos="2736850" algn="l"/>
                  <a:tab pos="2919413" algn="l"/>
                  <a:tab pos="3101975" algn="l"/>
                  <a:tab pos="3284538" algn="l"/>
                  <a:tab pos="3467100" algn="l"/>
                  <a:tab pos="3649663" algn="l"/>
                </a:tabLst>
                <a:defRPr sz="2400">
                  <a:solidFill>
                    <a:schemeClr val="bg1"/>
                  </a:solidFill>
                  <a:latin typeface="Times New Roman" pitchFamily="16" charset="0"/>
                  <a:ea typeface="SimSun" charset="-122"/>
                </a:defRPr>
              </a:lvl9pPr>
            </a:lstStyle>
            <a:p>
              <a:pPr defTabSz="466431" eaLnBrk="0" hangingPunct="0">
                <a:buClr>
                  <a:srgbClr val="000000"/>
                </a:buClr>
                <a:buSzPct val="100000"/>
                <a:tabLst>
                  <a:tab pos="0" algn="l"/>
                  <a:tab pos="184629" algn="l"/>
                  <a:tab pos="370879" algn="l"/>
                  <a:tab pos="557127" algn="l"/>
                  <a:tab pos="743376" algn="l"/>
                  <a:tab pos="929625" algn="l"/>
                  <a:tab pos="1115874" algn="l"/>
                  <a:tab pos="1302122" algn="l"/>
                  <a:tab pos="1488371" algn="l"/>
                  <a:tab pos="1674619" algn="l"/>
                  <a:tab pos="1860869" algn="l"/>
                  <a:tab pos="2047117" algn="l"/>
                  <a:tab pos="2233366" algn="l"/>
                  <a:tab pos="2419615" algn="l"/>
                  <a:tab pos="2605864" algn="l"/>
                  <a:tab pos="2792112" algn="l"/>
                  <a:tab pos="2978361" algn="l"/>
                  <a:tab pos="3164609" algn="l"/>
                  <a:tab pos="3350859" algn="l"/>
                  <a:tab pos="3537107" algn="l"/>
                  <a:tab pos="3723356" algn="l"/>
                </a:tabLst>
                <a:defRPr/>
              </a:pPr>
              <a:r>
                <a:rPr lang="en-US" altLang="en-US" sz="1800" kern="0" dirty="0" smtClean="0">
                  <a:solidFill>
                    <a:schemeClr val="tx1"/>
                  </a:solidFill>
                  <a:latin typeface="+mj-lt"/>
                </a:rPr>
                <a:t>“Leaker” fuel failures</a:t>
              </a:r>
              <a:endParaRPr lang="en-US" altLang="en-US" sz="1800" kern="0" dirty="0">
                <a:solidFill>
                  <a:schemeClr val="tx1"/>
                </a:solidFill>
                <a:latin typeface="+mj-lt"/>
              </a:endParaRPr>
            </a:p>
          </p:txBody>
        </p:sp>
        <p:pic>
          <p:nvPicPr>
            <p:cNvPr id="24" name="Picture 1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36453" y="3319306"/>
              <a:ext cx="2971800" cy="22259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cxnSp>
          <p:nvCxnSpPr>
            <p:cNvPr id="25" name="AutoShape 11"/>
            <p:cNvCxnSpPr>
              <a:cxnSpLocks noChangeShapeType="1"/>
            </p:cNvCxnSpPr>
            <p:nvPr/>
          </p:nvCxnSpPr>
          <p:spPr bwMode="auto">
            <a:xfrm>
              <a:off x="6481426" y="3006026"/>
              <a:ext cx="376574" cy="1128319"/>
            </a:xfrm>
            <a:prstGeom prst="straightConnector1">
              <a:avLst/>
            </a:prstGeom>
            <a:noFill/>
            <a:ln w="38160">
              <a:solidFill>
                <a:schemeClr val="accent5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sp>
          <p:nvSpPr>
            <p:cNvPr id="26" name="TextBox 25"/>
            <p:cNvSpPr txBox="1"/>
            <p:nvPr/>
          </p:nvSpPr>
          <p:spPr>
            <a:xfrm>
              <a:off x="4711032" y="2061559"/>
              <a:ext cx="3626787" cy="338554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tx1"/>
                  </a:solidFill>
                  <a:latin typeface="+mj-lt"/>
                </a:rPr>
                <a:t>CRUD-induced localized corrosion</a:t>
              </a:r>
            </a:p>
          </p:txBody>
        </p:sp>
      </p:grpSp>
      <p:cxnSp>
        <p:nvCxnSpPr>
          <p:cNvPr id="27" name="Straight Connector 26"/>
          <p:cNvCxnSpPr/>
          <p:nvPr/>
        </p:nvCxnSpPr>
        <p:spPr bwMode="auto">
          <a:xfrm>
            <a:off x="1644203" y="2843243"/>
            <a:ext cx="2318197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TextBox 27"/>
          <p:cNvSpPr txBox="1"/>
          <p:nvPr/>
        </p:nvSpPr>
        <p:spPr>
          <a:xfrm>
            <a:off x="4711032" y="4256261"/>
            <a:ext cx="36267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u="sng" dirty="0" smtClean="0">
                <a:solidFill>
                  <a:schemeClr val="tx1"/>
                </a:solidFill>
              </a:rPr>
              <a:t>Image:</a:t>
            </a:r>
            <a:r>
              <a:rPr lang="en-US" sz="1100" b="1" dirty="0" smtClean="0">
                <a:solidFill>
                  <a:schemeClr val="tx1"/>
                </a:solidFill>
              </a:rPr>
              <a:t> D. Wells. EPRI Summer P-TAC Meeting (2013)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41215" y="4122495"/>
            <a:ext cx="36267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u="sng" dirty="0" smtClean="0">
                <a:solidFill>
                  <a:schemeClr val="tx1"/>
                </a:solidFill>
              </a:rPr>
              <a:t>Image:</a:t>
            </a:r>
            <a:r>
              <a:rPr lang="en-US" sz="1100" b="1" dirty="0" smtClean="0">
                <a:solidFill>
                  <a:schemeClr val="tx1"/>
                </a:solidFill>
              </a:rPr>
              <a:t> </a:t>
            </a:r>
            <a:r>
              <a:rPr lang="en-US" sz="1100" b="1" dirty="0">
                <a:solidFill>
                  <a:schemeClr val="tx1"/>
                </a:solidFill>
              </a:rPr>
              <a:t>D. Gaston et al. </a:t>
            </a:r>
            <a:r>
              <a:rPr lang="en-US" sz="1100" b="1" i="1" dirty="0">
                <a:solidFill>
                  <a:schemeClr val="tx1"/>
                </a:solidFill>
              </a:rPr>
              <a:t>Ann. </a:t>
            </a:r>
            <a:r>
              <a:rPr lang="en-US" sz="1100" b="1" i="1" dirty="0" err="1">
                <a:solidFill>
                  <a:schemeClr val="tx1"/>
                </a:solidFill>
              </a:rPr>
              <a:t>Nucl</a:t>
            </a:r>
            <a:r>
              <a:rPr lang="en-US" sz="1100" b="1" i="1" dirty="0">
                <a:solidFill>
                  <a:schemeClr val="tx1"/>
                </a:solidFill>
              </a:rPr>
              <a:t>. </a:t>
            </a:r>
            <a:r>
              <a:rPr lang="en-US" sz="1100" b="1" i="1" dirty="0" err="1">
                <a:solidFill>
                  <a:schemeClr val="tx1"/>
                </a:solidFill>
              </a:rPr>
              <a:t>Ener</a:t>
            </a:r>
            <a:r>
              <a:rPr lang="en-US" sz="1100" b="1" i="1" dirty="0">
                <a:solidFill>
                  <a:schemeClr val="tx1"/>
                </a:solidFill>
              </a:rPr>
              <a:t>.</a:t>
            </a:r>
            <a:r>
              <a:rPr lang="en-US" sz="1100" b="1" dirty="0">
                <a:solidFill>
                  <a:schemeClr val="tx1"/>
                </a:solidFill>
              </a:rPr>
              <a:t>, </a:t>
            </a:r>
            <a:r>
              <a:rPr lang="en-US" sz="1100" b="1" dirty="0" err="1">
                <a:solidFill>
                  <a:schemeClr val="tx1"/>
                </a:solidFill>
              </a:rPr>
              <a:t>doi</a:t>
            </a:r>
            <a:r>
              <a:rPr lang="en-US" sz="1100" b="1" dirty="0">
                <a:solidFill>
                  <a:schemeClr val="tx1"/>
                </a:solidFill>
              </a:rPr>
              <a:t>: 10.1016/j.anucene.2014.09.060 (2014)</a:t>
            </a:r>
          </a:p>
        </p:txBody>
      </p:sp>
    </p:spTree>
    <p:extLst>
      <p:ext uri="{BB962C8B-B14F-4D97-AF65-F5344CB8AC3E}">
        <p14:creationId xmlns:p14="http://schemas.microsoft.com/office/powerpoint/2010/main" val="364773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First: An Overall System 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does CRUD come/go in a PWR primary loop?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466" y="1306878"/>
            <a:ext cx="3213334" cy="3408082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 bwMode="auto">
          <a:xfrm flipH="1" flipV="1">
            <a:off x="5772151" y="4013004"/>
            <a:ext cx="1343024" cy="26015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115175" y="3933825"/>
            <a:ext cx="1514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Cold Leg: 304SS, ~290C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 bwMode="auto">
          <a:xfrm flipH="1" flipV="1">
            <a:off x="5924551" y="2013610"/>
            <a:ext cx="1343024" cy="26015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267575" y="1934431"/>
            <a:ext cx="1870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Steam Generator: Alloy 600/690, 330C (Inlet) to 290C (Outlet)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 bwMode="auto">
          <a:xfrm flipV="1">
            <a:off x="2257425" y="4013005"/>
            <a:ext cx="1360372" cy="18097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5250" y="3571781"/>
            <a:ext cx="213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Core: Contains fuel rods with sub-cooled boiling, removing particulates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 bwMode="auto">
          <a:xfrm>
            <a:off x="2228850" y="2150264"/>
            <a:ext cx="2577364" cy="1146413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14375" y="1528066"/>
            <a:ext cx="1485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Hot Leg: 304SS, ~330C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2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9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179" y="896987"/>
            <a:ext cx="5682106" cy="38643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Engineering Scale: What Is Missing?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6091" y="861738"/>
            <a:ext cx="8229600" cy="3732885"/>
          </a:xfrm>
        </p:spPr>
        <p:txBody>
          <a:bodyPr/>
          <a:lstStyle/>
          <a:p>
            <a:r>
              <a:rPr lang="en-US" dirty="0" smtClean="0"/>
              <a:t>Ultimate goal:</a:t>
            </a:r>
            <a:br>
              <a:rPr lang="en-US" dirty="0" smtClean="0"/>
            </a:br>
            <a:r>
              <a:rPr lang="en-US" dirty="0" smtClean="0"/>
              <a:t>Predict the</a:t>
            </a:r>
            <a:br>
              <a:rPr lang="en-US" dirty="0" smtClean="0"/>
            </a:br>
            <a:r>
              <a:rPr lang="en-US" dirty="0" smtClean="0"/>
              <a:t>Ni &amp; Fe metal</a:t>
            </a:r>
            <a:br>
              <a:rPr lang="en-US" dirty="0" smtClean="0"/>
            </a:br>
            <a:r>
              <a:rPr lang="en-US" dirty="0" smtClean="0"/>
              <a:t>release terms</a:t>
            </a:r>
          </a:p>
          <a:p>
            <a:pPr lvl="1"/>
            <a:r>
              <a:rPr lang="en-US" dirty="0" smtClean="0"/>
              <a:t>Acts as source</a:t>
            </a:r>
            <a:br>
              <a:rPr lang="en-US" dirty="0" smtClean="0"/>
            </a:br>
            <a:r>
              <a:rPr lang="en-US" dirty="0" smtClean="0"/>
              <a:t>term for CRUD</a:t>
            </a:r>
            <a:br>
              <a:rPr lang="en-US" dirty="0" smtClean="0"/>
            </a:br>
            <a:r>
              <a:rPr lang="en-US" dirty="0" smtClean="0"/>
              <a:t>deposition codes</a:t>
            </a:r>
            <a:br>
              <a:rPr lang="en-US" dirty="0" smtClean="0"/>
            </a:br>
            <a:r>
              <a:rPr lang="en-US" dirty="0" smtClean="0"/>
              <a:t>(MAMBA</a:t>
            </a:r>
            <a:r>
              <a:rPr lang="en-US" baseline="30000" dirty="0" smtClean="0"/>
              <a:t>1</a:t>
            </a:r>
            <a:r>
              <a:rPr lang="en-US" dirty="0" smtClean="0"/>
              <a:t>, BOA</a:t>
            </a:r>
            <a:r>
              <a:rPr lang="en-US" baseline="30000" dirty="0" smtClean="0"/>
              <a:t>2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484" y="4238154"/>
            <a:ext cx="31161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aseline="30000" dirty="0" smtClean="0"/>
              <a:t>1 </a:t>
            </a:r>
            <a:r>
              <a:rPr lang="en-US" sz="1400" dirty="0" smtClean="0"/>
              <a:t>Developed by CASL</a:t>
            </a:r>
          </a:p>
          <a:p>
            <a:r>
              <a:rPr lang="en-US" sz="1400" baseline="30000" dirty="0" smtClean="0"/>
              <a:t>2 </a:t>
            </a:r>
            <a:r>
              <a:rPr lang="en-US" sz="1400" dirty="0" smtClean="0"/>
              <a:t>Developed by EPRI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3788232" y="964644"/>
            <a:ext cx="5329878" cy="34245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 smtClean="0">
                <a:solidFill>
                  <a:srgbClr val="0070C0"/>
                </a:solidFill>
              </a:rPr>
              <a:t>? ? ?</a:t>
            </a:r>
            <a:endParaRPr lang="en-US" sz="5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802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Choosing What (NOT) To Model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4051418" y="1127227"/>
            <a:ext cx="2959835" cy="892605"/>
          </a:xfrm>
          <a:prstGeom prst="rect">
            <a:avLst/>
          </a:prstGeom>
          <a:solidFill>
            <a:srgbClr val="00B8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051418" y="3027287"/>
            <a:ext cx="2959835" cy="15743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8" name="Rectangle 7"/>
          <p:cNvSpPr/>
          <p:nvPr/>
        </p:nvSpPr>
        <p:spPr bwMode="auto">
          <a:xfrm flipV="1">
            <a:off x="4051418" y="2840429"/>
            <a:ext cx="2959835" cy="37785"/>
          </a:xfrm>
          <a:prstGeom prst="rect">
            <a:avLst/>
          </a:prstGeom>
          <a:solidFill>
            <a:srgbClr val="2D2DB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051418" y="2388876"/>
            <a:ext cx="2959835" cy="440826"/>
          </a:xfrm>
          <a:prstGeom prst="rect">
            <a:avLst/>
          </a:prstGeom>
          <a:solidFill>
            <a:srgbClr val="32946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051418" y="2015496"/>
            <a:ext cx="2959835" cy="377851"/>
          </a:xfrm>
          <a:prstGeom prst="rect">
            <a:avLst/>
          </a:prstGeom>
          <a:solidFill>
            <a:srgbClr val="FF6D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11" name="Regular Pentagon 10"/>
          <p:cNvSpPr/>
          <p:nvPr/>
        </p:nvSpPr>
        <p:spPr bwMode="auto">
          <a:xfrm>
            <a:off x="4272332" y="1404427"/>
            <a:ext cx="629752" cy="629752"/>
          </a:xfrm>
          <a:prstGeom prst="pentagon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12" name="Regular Pentagon 11"/>
          <p:cNvSpPr/>
          <p:nvPr/>
        </p:nvSpPr>
        <p:spPr bwMode="auto">
          <a:xfrm>
            <a:off x="5733328" y="1548252"/>
            <a:ext cx="472314" cy="472314"/>
          </a:xfrm>
          <a:prstGeom prst="pentagon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13" name="Regular Pentagon 12"/>
          <p:cNvSpPr/>
          <p:nvPr/>
        </p:nvSpPr>
        <p:spPr bwMode="auto">
          <a:xfrm>
            <a:off x="4876940" y="1712173"/>
            <a:ext cx="314876" cy="314876"/>
          </a:xfrm>
          <a:prstGeom prst="pentagon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14" name="Regular Pentagon 13"/>
          <p:cNvSpPr/>
          <p:nvPr/>
        </p:nvSpPr>
        <p:spPr bwMode="auto">
          <a:xfrm>
            <a:off x="6157431" y="1712173"/>
            <a:ext cx="314876" cy="314876"/>
          </a:xfrm>
          <a:prstGeom prst="pentagon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15" name="Regular Pentagon 14"/>
          <p:cNvSpPr/>
          <p:nvPr/>
        </p:nvSpPr>
        <p:spPr bwMode="auto">
          <a:xfrm>
            <a:off x="4065563" y="1759994"/>
            <a:ext cx="251901" cy="251901"/>
          </a:xfrm>
          <a:prstGeom prst="pentagon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17" name="Regular Pentagon 16"/>
          <p:cNvSpPr/>
          <p:nvPr/>
        </p:nvSpPr>
        <p:spPr bwMode="auto">
          <a:xfrm>
            <a:off x="5439343" y="1781761"/>
            <a:ext cx="251901" cy="251901"/>
          </a:xfrm>
          <a:prstGeom prst="pentagon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18" name="Regular Pentagon 17"/>
          <p:cNvSpPr/>
          <p:nvPr/>
        </p:nvSpPr>
        <p:spPr bwMode="auto">
          <a:xfrm>
            <a:off x="6617130" y="1781761"/>
            <a:ext cx="251901" cy="251901"/>
          </a:xfrm>
          <a:prstGeom prst="pentagon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322678" y="1488405"/>
            <a:ext cx="179479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C00000"/>
                </a:solidFill>
              </a:rPr>
              <a:t>NiFe</a:t>
            </a:r>
            <a:r>
              <a:rPr lang="en-US" sz="1600" b="1" baseline="-25000" dirty="0" smtClean="0">
                <a:solidFill>
                  <a:srgbClr val="C00000"/>
                </a:solidFill>
              </a:rPr>
              <a:t>2</a:t>
            </a:r>
            <a:r>
              <a:rPr lang="en-US" sz="1600" b="1" dirty="0" smtClean="0">
                <a:solidFill>
                  <a:srgbClr val="C00000"/>
                </a:solidFill>
              </a:rPr>
              <a:t>O</a:t>
            </a:r>
            <a:r>
              <a:rPr lang="en-US" sz="1600" b="1" baseline="-25000" dirty="0" smtClean="0">
                <a:solidFill>
                  <a:srgbClr val="C00000"/>
                </a:solidFill>
              </a:rPr>
              <a:t>4</a:t>
            </a:r>
          </a:p>
          <a:p>
            <a:endParaRPr lang="en-US" sz="1600" b="1" dirty="0">
              <a:solidFill>
                <a:schemeClr val="tx1"/>
              </a:solidFill>
            </a:endParaRPr>
          </a:p>
          <a:p>
            <a:r>
              <a:rPr lang="en-US" sz="1600" b="1" dirty="0" smtClean="0">
                <a:solidFill>
                  <a:srgbClr val="FF6D00"/>
                </a:solidFill>
              </a:rPr>
              <a:t>(</a:t>
            </a:r>
            <a:r>
              <a:rPr lang="en-US" sz="1600" b="1" dirty="0" err="1" smtClean="0">
                <a:solidFill>
                  <a:srgbClr val="FF6D00"/>
                </a:solidFill>
              </a:rPr>
              <a:t>Ni,Fe</a:t>
            </a:r>
            <a:r>
              <a:rPr lang="en-US" sz="1600" b="1" dirty="0" smtClean="0">
                <a:solidFill>
                  <a:srgbClr val="FF6D00"/>
                </a:solidFill>
              </a:rPr>
              <a:t>)(</a:t>
            </a:r>
            <a:r>
              <a:rPr lang="en-US" sz="1600" b="1" dirty="0" err="1" smtClean="0">
                <a:solidFill>
                  <a:srgbClr val="FF6D00"/>
                </a:solidFill>
              </a:rPr>
              <a:t>Cr,Fe</a:t>
            </a:r>
            <a:r>
              <a:rPr lang="en-US" sz="1600" b="1" dirty="0" smtClean="0">
                <a:solidFill>
                  <a:srgbClr val="FF6D00"/>
                </a:solidFill>
              </a:rPr>
              <a:t>)</a:t>
            </a:r>
            <a:r>
              <a:rPr lang="en-US" sz="1600" b="1" baseline="-25000" dirty="0" smtClean="0">
                <a:solidFill>
                  <a:srgbClr val="FF6D00"/>
                </a:solidFill>
              </a:rPr>
              <a:t>2</a:t>
            </a:r>
            <a:r>
              <a:rPr lang="en-US" sz="1600" b="1" dirty="0" smtClean="0">
                <a:solidFill>
                  <a:srgbClr val="FF6D00"/>
                </a:solidFill>
              </a:rPr>
              <a:t>O</a:t>
            </a:r>
            <a:r>
              <a:rPr lang="en-US" sz="1600" b="1" baseline="-25000" dirty="0" smtClean="0">
                <a:solidFill>
                  <a:srgbClr val="FF6D00"/>
                </a:solidFill>
              </a:rPr>
              <a:t>4</a:t>
            </a:r>
          </a:p>
          <a:p>
            <a:endParaRPr lang="en-US" sz="1200" b="1" dirty="0">
              <a:solidFill>
                <a:schemeClr val="tx1"/>
              </a:solidFill>
            </a:endParaRPr>
          </a:p>
          <a:p>
            <a:r>
              <a:rPr lang="en-US" sz="1600" b="1" dirty="0" smtClean="0">
                <a:solidFill>
                  <a:srgbClr val="32946A"/>
                </a:solidFill>
              </a:rPr>
              <a:t>(</a:t>
            </a:r>
            <a:r>
              <a:rPr lang="en-US" sz="1600" b="1" dirty="0" err="1" smtClean="0">
                <a:solidFill>
                  <a:srgbClr val="32946A"/>
                </a:solidFill>
              </a:rPr>
              <a:t>Ni,Fe</a:t>
            </a:r>
            <a:r>
              <a:rPr lang="en-US" sz="1600" b="1" dirty="0" smtClean="0">
                <a:solidFill>
                  <a:srgbClr val="32946A"/>
                </a:solidFill>
              </a:rPr>
              <a:t>)Cr</a:t>
            </a:r>
            <a:r>
              <a:rPr lang="en-US" sz="1600" b="1" baseline="-25000" dirty="0" smtClean="0">
                <a:solidFill>
                  <a:srgbClr val="32946A"/>
                </a:solidFill>
              </a:rPr>
              <a:t>2</a:t>
            </a:r>
            <a:r>
              <a:rPr lang="en-US" sz="1600" b="1" dirty="0" smtClean="0">
                <a:solidFill>
                  <a:srgbClr val="32946A"/>
                </a:solidFill>
              </a:rPr>
              <a:t>O</a:t>
            </a:r>
            <a:r>
              <a:rPr lang="en-US" sz="1600" b="1" baseline="-25000" dirty="0" smtClean="0">
                <a:solidFill>
                  <a:srgbClr val="32946A"/>
                </a:solidFill>
              </a:rPr>
              <a:t>4</a:t>
            </a:r>
          </a:p>
          <a:p>
            <a:endParaRPr lang="en-US" sz="400" b="1" dirty="0" smtClean="0">
              <a:solidFill>
                <a:schemeClr val="tx1"/>
              </a:solidFill>
            </a:endParaRPr>
          </a:p>
          <a:p>
            <a:r>
              <a:rPr lang="en-US" sz="1600" b="1" dirty="0" smtClean="0">
                <a:solidFill>
                  <a:srgbClr val="2D2DB9"/>
                </a:solidFill>
              </a:rPr>
              <a:t>Cr</a:t>
            </a:r>
            <a:r>
              <a:rPr lang="en-US" sz="1600" b="1" baseline="-25000" dirty="0" smtClean="0">
                <a:solidFill>
                  <a:srgbClr val="2D2DB9"/>
                </a:solidFill>
              </a:rPr>
              <a:t>2</a:t>
            </a:r>
            <a:r>
              <a:rPr lang="en-US" sz="1600" b="1" dirty="0" smtClean="0">
                <a:solidFill>
                  <a:srgbClr val="2D2DB9"/>
                </a:solidFill>
              </a:rPr>
              <a:t>O</a:t>
            </a:r>
            <a:r>
              <a:rPr lang="en-US" sz="1600" b="1" baseline="-25000" dirty="0" smtClean="0">
                <a:solidFill>
                  <a:srgbClr val="2D2DB9"/>
                </a:solidFill>
              </a:rPr>
              <a:t>3</a:t>
            </a:r>
          </a:p>
          <a:p>
            <a:endParaRPr lang="en-US" sz="1600" b="1" dirty="0">
              <a:solidFill>
                <a:schemeClr val="tx1"/>
              </a:solidFill>
            </a:endParaRPr>
          </a:p>
          <a:p>
            <a:r>
              <a:rPr lang="en-US" sz="1600" b="1" dirty="0" smtClean="0">
                <a:solidFill>
                  <a:schemeClr val="tx1"/>
                </a:solidFill>
              </a:rPr>
              <a:t>Metal with (</a:t>
            </a:r>
            <a:r>
              <a:rPr lang="en-US" sz="1600" b="1" dirty="0" err="1" smtClean="0">
                <a:solidFill>
                  <a:schemeClr val="tx1"/>
                </a:solidFill>
              </a:rPr>
              <a:t>Cr,Ni</a:t>
            </a:r>
            <a:r>
              <a:rPr lang="en-US" sz="1600" b="1" dirty="0" smtClean="0">
                <a:solidFill>
                  <a:schemeClr val="tx1"/>
                </a:solidFill>
              </a:rPr>
              <a:t>) depletion zone</a:t>
            </a:r>
          </a:p>
          <a:p>
            <a:endParaRPr lang="en-US" sz="1600" b="1" dirty="0">
              <a:solidFill>
                <a:schemeClr val="tx1"/>
              </a:solidFill>
            </a:endParaRPr>
          </a:p>
          <a:p>
            <a:r>
              <a:rPr lang="en-US" sz="1600" b="1" dirty="0" smtClean="0">
                <a:solidFill>
                  <a:schemeClr val="tx1"/>
                </a:solidFill>
              </a:rPr>
              <a:t>Base alloy</a:t>
            </a:r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4051418" y="2881815"/>
            <a:ext cx="2959835" cy="188925"/>
          </a:xfrm>
          <a:prstGeom prst="rect">
            <a:avLst/>
          </a:prstGeom>
          <a:pattFill prst="wdUpDiag">
            <a:fgClr>
              <a:schemeClr val="accent2"/>
            </a:fgClr>
            <a:bgClr>
              <a:srgbClr val="CCEEDF"/>
            </a:bgClr>
          </a:patt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21" name="Right Arrow 20"/>
          <p:cNvSpPr/>
          <p:nvPr/>
        </p:nvSpPr>
        <p:spPr bwMode="auto">
          <a:xfrm flipH="1">
            <a:off x="5009256" y="1092988"/>
            <a:ext cx="1922114" cy="692727"/>
          </a:xfrm>
          <a:prstGeom prst="rightArrow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Flow,</a:t>
            </a:r>
            <a:r>
              <a:rPr kumimoji="0" lang="en-US" b="1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Erosion</a:t>
            </a:r>
            <a:endParaRPr kumimoji="0" lang="en-US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22" name="Down Arrow 21"/>
          <p:cNvSpPr/>
          <p:nvPr/>
        </p:nvSpPr>
        <p:spPr bwMode="auto">
          <a:xfrm>
            <a:off x="4212555" y="1862792"/>
            <a:ext cx="700258" cy="1815329"/>
          </a:xfrm>
          <a:prstGeom prst="downArrow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lang="en-US" sz="1400" b="1" dirty="0"/>
          </a:p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</a:t>
            </a:r>
          </a:p>
        </p:txBody>
      </p:sp>
      <p:sp>
        <p:nvSpPr>
          <p:cNvPr id="23" name="Down Arrow 22"/>
          <p:cNvSpPr/>
          <p:nvPr/>
        </p:nvSpPr>
        <p:spPr bwMode="auto">
          <a:xfrm flipV="1">
            <a:off x="5528322" y="1912712"/>
            <a:ext cx="1099328" cy="1770151"/>
          </a:xfrm>
          <a:prstGeom prst="downArrow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778570" y="2351156"/>
            <a:ext cx="5797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/>
              <a:t>Fe</a:t>
            </a:r>
            <a:endParaRPr lang="en-US" sz="1400" b="1" dirty="0"/>
          </a:p>
          <a:p>
            <a:pPr algn="ctr"/>
            <a:r>
              <a:rPr lang="en-US" sz="1400" b="1" dirty="0"/>
              <a:t>Cr</a:t>
            </a:r>
          </a:p>
          <a:p>
            <a:pPr algn="ctr"/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4467664" y="3830443"/>
            <a:ext cx="1844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2D2DB9"/>
                </a:solidFill>
              </a:rPr>
              <a:t>Diffusion/Transport</a:t>
            </a:r>
            <a:endParaRPr lang="en-US" sz="1400" b="1" dirty="0">
              <a:solidFill>
                <a:srgbClr val="2D2DB9"/>
              </a:solidFill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1897047" y="1567434"/>
          <a:ext cx="1707873" cy="19087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291"/>
                <a:gridCol w="569291"/>
                <a:gridCol w="569291"/>
              </a:tblGrid>
              <a:tr h="32383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600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690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304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2383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C00000">
                        <a:alpha val="25098"/>
                      </a:srgbClr>
                    </a:solidFill>
                  </a:tcPr>
                </a:tc>
              </a:tr>
              <a:tr h="32383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D00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D00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6D00">
                        <a:alpha val="25098"/>
                      </a:srgbClr>
                    </a:solidFill>
                  </a:tcPr>
                </a:tc>
              </a:tr>
              <a:tr h="44568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46A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46A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32946A">
                        <a:alpha val="25098"/>
                      </a:srgbClr>
                    </a:solidFill>
                  </a:tcPr>
                </a:tc>
              </a:tr>
              <a:tr h="32383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2DB9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2DB9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2D2DB9">
                        <a:alpha val="25098"/>
                      </a:srgbClr>
                    </a:solidFill>
                  </a:tcPr>
                </a:tc>
              </a:tr>
            </a:tbl>
          </a:graphicData>
        </a:graphic>
      </p:graphicFrame>
      <p:pic>
        <p:nvPicPr>
          <p:cNvPr id="27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303" y="2019832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8" name="Table 27"/>
          <p:cNvGraphicFramePr>
            <a:graphicFrameLocks noGrp="1"/>
          </p:cNvGraphicFramePr>
          <p:nvPr>
            <p:extLst/>
          </p:nvPr>
        </p:nvGraphicFramePr>
        <p:xfrm>
          <a:off x="93097" y="1576978"/>
          <a:ext cx="1707873" cy="19087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291"/>
                <a:gridCol w="569291"/>
                <a:gridCol w="569291"/>
              </a:tblGrid>
              <a:tr h="32383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600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690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304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2383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C00000">
                        <a:alpha val="25098"/>
                      </a:srgbClr>
                    </a:solidFill>
                  </a:tcPr>
                </a:tc>
              </a:tr>
              <a:tr h="32383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D00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D00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6D00">
                        <a:alpha val="25098"/>
                      </a:srgbClr>
                    </a:solidFill>
                  </a:tcPr>
                </a:tc>
              </a:tr>
              <a:tr h="44568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46A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46A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32946A">
                        <a:alpha val="25098"/>
                      </a:srgbClr>
                    </a:solidFill>
                  </a:tcPr>
                </a:tc>
              </a:tr>
              <a:tr h="32383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2DB9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2DB9">
                        <a:alpha val="2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2D2DB9">
                        <a:alpha val="25098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295113" y="775803"/>
            <a:ext cx="28106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 smtClean="0">
                <a:solidFill>
                  <a:schemeClr val="tx1"/>
                </a:solidFill>
              </a:rPr>
              <a:t>Low </a:t>
            </a:r>
            <a:r>
              <a:rPr lang="en-US" sz="1600" b="1" u="sng" dirty="0" err="1" smtClean="0">
                <a:solidFill>
                  <a:schemeClr val="tx1"/>
                </a:solidFill>
              </a:rPr>
              <a:t>Ni,Fe</a:t>
            </a:r>
            <a:r>
              <a:rPr lang="en-US" sz="1600" b="1" dirty="0" smtClean="0">
                <a:solidFill>
                  <a:schemeClr val="tx1"/>
                </a:solidFill>
              </a:rPr>
              <a:t>         </a:t>
            </a:r>
            <a:r>
              <a:rPr lang="en-US" sz="1600" b="1" u="sng" dirty="0" smtClean="0">
                <a:solidFill>
                  <a:schemeClr val="tx1"/>
                </a:solidFill>
              </a:rPr>
              <a:t>High </a:t>
            </a:r>
            <a:r>
              <a:rPr lang="en-US" sz="1600" b="1" u="sng" dirty="0" err="1" smtClean="0">
                <a:solidFill>
                  <a:schemeClr val="tx1"/>
                </a:solidFill>
              </a:rPr>
              <a:t>Ni,Fe</a:t>
            </a:r>
            <a:endParaRPr lang="en-US" sz="1600" b="1" u="sng" dirty="0" smtClean="0">
              <a:solidFill>
                <a:schemeClr val="tx1"/>
              </a:solidFill>
            </a:endParaRPr>
          </a:p>
          <a:p>
            <a:pPr algn="ctr"/>
            <a:r>
              <a:rPr lang="en-US" sz="1600" b="1" u="sng" dirty="0">
                <a:solidFill>
                  <a:schemeClr val="tx1"/>
                </a:solidFill>
              </a:rPr>
              <a:t>i</a:t>
            </a:r>
            <a:r>
              <a:rPr lang="en-US" sz="1600" b="1" u="sng" dirty="0" smtClean="0">
                <a:solidFill>
                  <a:schemeClr val="tx1"/>
                </a:solidFill>
              </a:rPr>
              <a:t>n coolant</a:t>
            </a:r>
            <a:r>
              <a:rPr lang="en-US" sz="1600" b="1" dirty="0" smtClean="0">
                <a:solidFill>
                  <a:schemeClr val="tx1"/>
                </a:solidFill>
              </a:rPr>
              <a:t>          </a:t>
            </a:r>
            <a:r>
              <a:rPr lang="en-US" sz="1600" b="1" u="sng" dirty="0" smtClean="0">
                <a:solidFill>
                  <a:schemeClr val="tx1"/>
                </a:solidFill>
              </a:rPr>
              <a:t>in coolant</a:t>
            </a:r>
            <a:endParaRPr lang="en-US" sz="1600" b="1" u="sng" dirty="0">
              <a:solidFill>
                <a:schemeClr val="tx1"/>
              </a:solidFill>
            </a:endParaRPr>
          </a:p>
        </p:txBody>
      </p:sp>
      <p:pic>
        <p:nvPicPr>
          <p:cNvPr id="30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303" y="2398058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303" y="2801918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03" y="2801918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03" y="3182918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043" y="3182918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483" y="3182918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043" y="2019832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043" y="2801918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232" y="2002417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232" y="2784503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/>
          <p:cNvSpPr txBox="1"/>
          <p:nvPr/>
        </p:nvSpPr>
        <p:spPr>
          <a:xfrm>
            <a:off x="3975" y="4312691"/>
            <a:ext cx="30228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chemeClr val="tx1"/>
                </a:solidFill>
              </a:rPr>
              <a:t>[1] T. Devine, ibid</a:t>
            </a:r>
          </a:p>
          <a:p>
            <a:r>
              <a:rPr lang="en-US" sz="1100" b="1" dirty="0" smtClean="0">
                <a:solidFill>
                  <a:schemeClr val="tx1"/>
                </a:solidFill>
              </a:rPr>
              <a:t>[2] S </a:t>
            </a:r>
            <a:r>
              <a:rPr lang="en-US" sz="1100" b="1" dirty="0" err="1" smtClean="0">
                <a:solidFill>
                  <a:schemeClr val="tx1"/>
                </a:solidFill>
              </a:rPr>
              <a:t>Cisse</a:t>
            </a:r>
            <a:r>
              <a:rPr lang="en-US" sz="1100" b="1" dirty="0" smtClean="0">
                <a:solidFill>
                  <a:schemeClr val="tx1"/>
                </a:solidFill>
              </a:rPr>
              <a:t> et al. </a:t>
            </a:r>
            <a:r>
              <a:rPr lang="en-US" sz="1100" b="1" i="1" dirty="0" smtClean="0">
                <a:solidFill>
                  <a:schemeClr val="tx1"/>
                </a:solidFill>
              </a:rPr>
              <a:t>Corr. Sci.</a:t>
            </a:r>
            <a:r>
              <a:rPr lang="en-US" sz="1100" b="1" dirty="0" smtClean="0">
                <a:solidFill>
                  <a:schemeClr val="tx1"/>
                </a:solidFill>
              </a:rPr>
              <a:t>, 56:209-216 (2012).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30411" y="3476163"/>
            <a:ext cx="3622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 [1]     [1]                  [1]      [1]      [2]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Multiply 2"/>
          <p:cNvSpPr/>
          <p:nvPr/>
        </p:nvSpPr>
        <p:spPr>
          <a:xfrm>
            <a:off x="1900761" y="1847458"/>
            <a:ext cx="584189" cy="523270"/>
          </a:xfrm>
          <a:prstGeom prst="mathMultiply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Multiply 42"/>
          <p:cNvSpPr/>
          <p:nvPr/>
        </p:nvSpPr>
        <p:spPr>
          <a:xfrm>
            <a:off x="2456121" y="1842408"/>
            <a:ext cx="584189" cy="523270"/>
          </a:xfrm>
          <a:prstGeom prst="mathMultiply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Multiply 43"/>
          <p:cNvSpPr/>
          <p:nvPr/>
        </p:nvSpPr>
        <p:spPr>
          <a:xfrm>
            <a:off x="3036557" y="1847458"/>
            <a:ext cx="584189" cy="523270"/>
          </a:xfrm>
          <a:prstGeom prst="mathMultiply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2" descr="http://www.clipartbest.com/cliparts/BdT/6Xx/BdT6XxLi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9936" y="2402568"/>
            <a:ext cx="187365" cy="18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Multiply 46"/>
          <p:cNvSpPr/>
          <p:nvPr/>
        </p:nvSpPr>
        <p:spPr>
          <a:xfrm>
            <a:off x="-80361" y="1719303"/>
            <a:ext cx="2060333" cy="1845482"/>
          </a:xfrm>
          <a:prstGeom prst="mathMultiply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1800970" y="2207197"/>
            <a:ext cx="1951880" cy="135758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Arrow Connector 49"/>
          <p:cNvCxnSpPr/>
          <p:nvPr/>
        </p:nvCxnSpPr>
        <p:spPr>
          <a:xfrm flipH="1" flipV="1">
            <a:off x="2924070" y="3564785"/>
            <a:ext cx="102715" cy="5734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1477108" y="4138220"/>
            <a:ext cx="249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Missing diffusivity 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9" name="Multiply 48"/>
          <p:cNvSpPr/>
          <p:nvPr/>
        </p:nvSpPr>
        <p:spPr>
          <a:xfrm>
            <a:off x="1900761" y="2220530"/>
            <a:ext cx="584189" cy="523270"/>
          </a:xfrm>
          <a:prstGeom prst="mathMultiply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Multiply 51"/>
          <p:cNvSpPr/>
          <p:nvPr/>
        </p:nvSpPr>
        <p:spPr>
          <a:xfrm>
            <a:off x="2452368" y="2620180"/>
            <a:ext cx="584189" cy="523270"/>
          </a:xfrm>
          <a:prstGeom prst="mathMultiply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Multiply 52"/>
          <p:cNvSpPr/>
          <p:nvPr/>
        </p:nvSpPr>
        <p:spPr>
          <a:xfrm>
            <a:off x="3034681" y="2229263"/>
            <a:ext cx="584189" cy="523270"/>
          </a:xfrm>
          <a:prstGeom prst="mathMultiply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04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3" grpId="0" animBg="1"/>
      <p:bldP spid="44" grpId="0" animBg="1"/>
      <p:bldP spid="47" grpId="0" animBg="1"/>
      <p:bldP spid="48" grpId="0" animBg="1"/>
      <p:bldP spid="51" grpId="0"/>
      <p:bldP spid="49" grpId="0" animBg="1"/>
      <p:bldP spid="52" grpId="0" animBg="1"/>
      <p:bldP spid="5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Computing Unknown Diffusivities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-15075" y="4835297"/>
            <a:ext cx="2133600" cy="273844"/>
          </a:xfrm>
        </p:spPr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835297"/>
            <a:ext cx="2895600" cy="273844"/>
          </a:xfrm>
        </p:spPr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282" y="3046648"/>
            <a:ext cx="701675" cy="646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2570" y="3020865"/>
            <a:ext cx="687917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57" y="2024062"/>
            <a:ext cx="2990851" cy="2686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8"/>
          <p:cNvSpPr/>
          <p:nvPr/>
        </p:nvSpPr>
        <p:spPr bwMode="auto">
          <a:xfrm>
            <a:off x="2133600" y="3327544"/>
            <a:ext cx="304800" cy="315768"/>
          </a:xfrm>
          <a:prstGeom prst="ellipse">
            <a:avLst/>
          </a:prstGeom>
          <a:solidFill>
            <a:schemeClr val="bg1"/>
          </a:solidFill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984082"/>
            <a:ext cx="2962275" cy="277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Oval 10"/>
          <p:cNvSpPr/>
          <p:nvPr/>
        </p:nvSpPr>
        <p:spPr bwMode="auto">
          <a:xfrm>
            <a:off x="6096000" y="3369969"/>
            <a:ext cx="308256" cy="273343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2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1549" y="2024062"/>
            <a:ext cx="3000375" cy="276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Oval 12"/>
          <p:cNvSpPr/>
          <p:nvPr/>
        </p:nvSpPr>
        <p:spPr bwMode="auto">
          <a:xfrm>
            <a:off x="6331105" y="3131844"/>
            <a:ext cx="308256" cy="273343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14" name="Straight Arrow Connector 13"/>
          <p:cNvCxnSpPr/>
          <p:nvPr/>
        </p:nvCxnSpPr>
        <p:spPr bwMode="auto">
          <a:xfrm flipV="1">
            <a:off x="6400800" y="3338512"/>
            <a:ext cx="304800" cy="32707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329" y="809625"/>
            <a:ext cx="6292671" cy="107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0329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Computing Unknown Diffusivities: Cr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r>
              <a:rPr lang="en-US" baseline="-25000" dirty="0" smtClean="0"/>
              <a:t>3</a:t>
            </a:r>
            <a:endParaRPr lang="en-US" baseline="-25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29" y="827321"/>
            <a:ext cx="2839126" cy="3778513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1981200" y="981075"/>
            <a:ext cx="2106948" cy="2725057"/>
            <a:chOff x="1003025" y="1065729"/>
            <a:chExt cx="3816339" cy="493592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3025" y="1065729"/>
              <a:ext cx="3816339" cy="4935928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2061186" y="3473760"/>
              <a:ext cx="143692" cy="16981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896086" y="3023210"/>
              <a:ext cx="143692" cy="129939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2365986" y="3023210"/>
              <a:ext cx="143692" cy="129939"/>
            </a:xfrm>
            <a:prstGeom prst="ellipse">
              <a:avLst/>
            </a:prstGeom>
            <a:noFill/>
            <a:ln w="28575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50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2340586" y="3899510"/>
              <a:ext cx="143692" cy="129939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578586" y="3467710"/>
              <a:ext cx="143692" cy="129939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883386" y="3912210"/>
              <a:ext cx="143692" cy="129939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645386" y="3480410"/>
              <a:ext cx="143692" cy="129939"/>
            </a:xfrm>
            <a:prstGeom prst="ellipse">
              <a:avLst/>
            </a:prstGeom>
            <a:noFill/>
            <a:ln w="28575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50"/>
                </a:solidFill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9125" y="1699402"/>
            <a:ext cx="3048000" cy="8001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9975" y="1685925"/>
            <a:ext cx="1495425" cy="89535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029200" y="4226464"/>
            <a:ext cx="40195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[1] R</a:t>
            </a:r>
            <a:r>
              <a:rPr lang="en-US" sz="1200" b="1" dirty="0">
                <a:solidFill>
                  <a:schemeClr val="tx1"/>
                </a:solidFill>
              </a:rPr>
              <a:t>. </a:t>
            </a:r>
            <a:r>
              <a:rPr lang="en-US" sz="1200" b="1" dirty="0" smtClean="0">
                <a:solidFill>
                  <a:schemeClr val="tx1"/>
                </a:solidFill>
              </a:rPr>
              <a:t>Grimes. Phil. Mag. A, 72(3):651-668 (1995).</a:t>
            </a:r>
            <a:endParaRPr lang="en-US" sz="1200" b="1" dirty="0">
              <a:solidFill>
                <a:schemeClr val="tx1"/>
              </a:solidFill>
            </a:endParaRPr>
          </a:p>
          <a:p>
            <a:r>
              <a:rPr lang="en-US" sz="1200" b="1" dirty="0" smtClean="0">
                <a:solidFill>
                  <a:schemeClr val="tx1"/>
                </a:solidFill>
              </a:rPr>
              <a:t>[2] </a:t>
            </a:r>
            <a:r>
              <a:rPr lang="en-US" sz="1200" b="1" dirty="0" err="1" smtClean="0">
                <a:solidFill>
                  <a:schemeClr val="tx1"/>
                </a:solidFill>
              </a:rPr>
              <a:t>Minervini</a:t>
            </a:r>
            <a:r>
              <a:rPr lang="en-US" sz="1200" b="1" dirty="0" smtClean="0">
                <a:solidFill>
                  <a:schemeClr val="tx1"/>
                </a:solidFill>
              </a:rPr>
              <a:t> et al., </a:t>
            </a:r>
            <a:r>
              <a:rPr lang="en-US" sz="1200" b="1" dirty="0">
                <a:solidFill>
                  <a:schemeClr val="tx1"/>
                </a:solidFill>
              </a:rPr>
              <a:t>J. Mater. Chem., </a:t>
            </a:r>
            <a:r>
              <a:rPr lang="en-US" sz="1200" b="1" dirty="0" smtClean="0">
                <a:solidFill>
                  <a:schemeClr val="tx1"/>
                </a:solidFill>
              </a:rPr>
              <a:t>10:2349-2354 (2000).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419600" y="981075"/>
            <a:ext cx="4495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u="sng" dirty="0" smtClean="0">
                <a:solidFill>
                  <a:schemeClr val="tx1"/>
                </a:solidFill>
              </a:rPr>
              <a:t>Buckingham potential:</a:t>
            </a:r>
            <a:r>
              <a:rPr lang="en-US" sz="1800" b="1" dirty="0" smtClean="0">
                <a:solidFill>
                  <a:schemeClr val="tx1"/>
                </a:solidFill>
              </a:rPr>
              <a:t> Compensates charge loss due to ionic defects [1-2]</a:t>
            </a:r>
          </a:p>
          <a:p>
            <a:pPr algn="ctr"/>
            <a:endParaRPr lang="en-US" sz="1800" b="1" dirty="0">
              <a:solidFill>
                <a:schemeClr val="tx1"/>
              </a:solidFill>
            </a:endParaRPr>
          </a:p>
          <a:p>
            <a:pPr algn="ctr"/>
            <a:endParaRPr lang="en-US" sz="1800" b="1" dirty="0" smtClean="0">
              <a:solidFill>
                <a:schemeClr val="tx1"/>
              </a:solidFill>
            </a:endParaRPr>
          </a:p>
          <a:p>
            <a:pPr algn="ctr"/>
            <a:endParaRPr lang="en-US" sz="1800" b="1" dirty="0">
              <a:solidFill>
                <a:schemeClr val="tx1"/>
              </a:solidFill>
            </a:endParaRPr>
          </a:p>
          <a:p>
            <a:pPr algn="ctr"/>
            <a:endParaRPr lang="en-US" sz="1800" b="1" dirty="0" smtClean="0">
              <a:solidFill>
                <a:schemeClr val="tx1"/>
              </a:solidFill>
            </a:endParaRPr>
          </a:p>
          <a:p>
            <a:pPr algn="ctr"/>
            <a:r>
              <a:rPr lang="en-US" sz="1800" b="1" u="sng" dirty="0" smtClean="0">
                <a:solidFill>
                  <a:schemeClr val="tx1"/>
                </a:solidFill>
              </a:rPr>
              <a:t>Model:</a:t>
            </a:r>
            <a:r>
              <a:rPr lang="en-US" sz="1800" b="1" dirty="0" smtClean="0">
                <a:solidFill>
                  <a:schemeClr val="tx1"/>
                </a:solidFill>
              </a:rPr>
              <a:t> 18x18x6 </a:t>
            </a:r>
            <a:r>
              <a:rPr lang="en-US" sz="1800" b="1" dirty="0">
                <a:solidFill>
                  <a:schemeClr val="tx1"/>
                </a:solidFill>
              </a:rPr>
              <a:t>hexagonal unit cell with periodic boundary </a:t>
            </a:r>
            <a:r>
              <a:rPr lang="en-US" sz="1800" b="1" dirty="0" smtClean="0">
                <a:solidFill>
                  <a:schemeClr val="tx1"/>
                </a:solidFill>
              </a:rPr>
              <a:t>conditions, 58,320 atoms</a:t>
            </a:r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34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075" y="59860"/>
            <a:ext cx="9159075" cy="5695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Computing Unknown Diffusivities: O in </a:t>
            </a:r>
            <a:r>
              <a:rPr lang="en-US" dirty="0"/>
              <a:t>Cr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3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Prof. Michael P. Short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MIT Mesoscale Nuclear Materials Laboratory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04775" y="857250"/>
            <a:ext cx="2990687" cy="3868057"/>
            <a:chOff x="1003025" y="1065729"/>
            <a:chExt cx="3816339" cy="493592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3025" y="1065729"/>
              <a:ext cx="3816339" cy="4935928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2061186" y="3473760"/>
              <a:ext cx="143692" cy="16981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896086" y="3023210"/>
              <a:ext cx="143692" cy="129939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365986" y="3023210"/>
              <a:ext cx="143692" cy="129939"/>
            </a:xfrm>
            <a:prstGeom prst="ellipse">
              <a:avLst/>
            </a:prstGeom>
            <a:noFill/>
            <a:ln w="28575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50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2340586" y="3899510"/>
              <a:ext cx="143692" cy="129939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578586" y="3467710"/>
              <a:ext cx="143692" cy="129939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883386" y="3912210"/>
              <a:ext cx="143692" cy="129939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2645386" y="3480410"/>
              <a:ext cx="143692" cy="129939"/>
            </a:xfrm>
            <a:prstGeom prst="ellipse">
              <a:avLst/>
            </a:prstGeom>
            <a:noFill/>
            <a:ln w="28575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50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162450" y="857273"/>
            <a:ext cx="2990687" cy="3868057"/>
            <a:chOff x="1003025" y="1065729"/>
            <a:chExt cx="3816339" cy="4935928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3025" y="1065729"/>
              <a:ext cx="3816339" cy="4935928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2061186" y="3473760"/>
              <a:ext cx="143692" cy="16981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086586" y="3188310"/>
              <a:ext cx="143692" cy="129939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365986" y="3632810"/>
              <a:ext cx="143692" cy="129939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1832586" y="3607410"/>
              <a:ext cx="143692" cy="129939"/>
            </a:xfrm>
            <a:prstGeom prst="ellipse">
              <a:avLst/>
            </a:prstGeom>
            <a:noFill/>
            <a:ln w="28575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50"/>
                </a:solidFill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2619986" y="3162910"/>
              <a:ext cx="143692" cy="129939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ight Arrow 21"/>
          <p:cNvSpPr/>
          <p:nvPr/>
        </p:nvSpPr>
        <p:spPr bwMode="auto">
          <a:xfrm rot="14018392">
            <a:off x="897925" y="2914568"/>
            <a:ext cx="399616" cy="112424"/>
          </a:xfrm>
          <a:prstGeom prst="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23" name="Right Arrow 22"/>
          <p:cNvSpPr/>
          <p:nvPr/>
        </p:nvSpPr>
        <p:spPr bwMode="auto">
          <a:xfrm rot="7571820">
            <a:off x="903907" y="2569221"/>
            <a:ext cx="399616" cy="112424"/>
          </a:xfrm>
          <a:prstGeom prst="rightArrow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-505036" y="4318432"/>
            <a:ext cx="2990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In-plane diffusion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373496" y="4355045"/>
            <a:ext cx="2990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Out-of-plane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Right Arrow 25"/>
          <p:cNvSpPr/>
          <p:nvPr/>
        </p:nvSpPr>
        <p:spPr bwMode="auto">
          <a:xfrm rot="12995585">
            <a:off x="4066741" y="2806877"/>
            <a:ext cx="238237" cy="112424"/>
          </a:xfrm>
          <a:prstGeom prst="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27" name="Right Arrow 26"/>
          <p:cNvSpPr/>
          <p:nvPr/>
        </p:nvSpPr>
        <p:spPr bwMode="auto">
          <a:xfrm rot="19804558">
            <a:off x="3884700" y="2806729"/>
            <a:ext cx="226742" cy="112424"/>
          </a:xfrm>
          <a:prstGeom prst="rightArrow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28" name="Right Arrow 27"/>
          <p:cNvSpPr/>
          <p:nvPr/>
        </p:nvSpPr>
        <p:spPr bwMode="auto">
          <a:xfrm rot="8948638">
            <a:off x="4055092" y="2617964"/>
            <a:ext cx="465580" cy="112424"/>
          </a:xfrm>
          <a:prstGeom prst="rightArrow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825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152488" y="857250"/>
            <a:ext cx="121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F0"/>
                </a:solidFill>
              </a:rPr>
              <a:t>Path 1</a:t>
            </a:r>
          </a:p>
          <a:p>
            <a:r>
              <a:rPr lang="en-US" sz="2000" b="1" dirty="0" smtClean="0">
                <a:solidFill>
                  <a:srgbClr val="FFFF00"/>
                </a:solidFill>
              </a:rPr>
              <a:t>Path 2</a:t>
            </a:r>
            <a:endParaRPr lang="en-US" sz="2000" b="1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289437" y="820293"/>
            <a:ext cx="1219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F0"/>
                </a:solidFill>
              </a:rPr>
              <a:t>Path 3</a:t>
            </a:r>
          </a:p>
          <a:p>
            <a:r>
              <a:rPr lang="en-US" sz="2000" b="1" dirty="0" smtClean="0">
                <a:solidFill>
                  <a:srgbClr val="FFFF00"/>
                </a:solidFill>
              </a:rPr>
              <a:t>Path 4</a:t>
            </a:r>
          </a:p>
          <a:p>
            <a:r>
              <a:rPr lang="en-US" sz="2000" b="1" dirty="0" smtClean="0">
                <a:solidFill>
                  <a:srgbClr val="00B050"/>
                </a:solidFill>
              </a:rPr>
              <a:t>Path 5</a:t>
            </a:r>
            <a:endParaRPr lang="en-US" sz="2000" b="1" dirty="0">
              <a:solidFill>
                <a:srgbClr val="00B050"/>
              </a:solidFill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/>
          <a:srcRect l="4945" t="4469" r="7265"/>
          <a:stretch/>
        </p:blipFill>
        <p:spPr>
          <a:xfrm>
            <a:off x="6099049" y="857250"/>
            <a:ext cx="3042631" cy="27480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1" name="Table 3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7298925"/>
                  </p:ext>
                </p:extLst>
              </p:nvPr>
            </p:nvGraphicFramePr>
            <p:xfrm>
              <a:off x="5602929" y="1790287"/>
              <a:ext cx="3443591" cy="2919422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515175"/>
                    <a:gridCol w="842441"/>
                    <a:gridCol w="742950"/>
                    <a:gridCol w="704850"/>
                    <a:gridCol w="638175"/>
                  </a:tblGrid>
                  <a:tr h="92790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 smtClean="0"/>
                            <a:t>Path</a:t>
                          </a:r>
                          <a:endParaRPr lang="en-US" sz="1200" dirty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 smtClean="0"/>
                            <a:t>Migration barrier</a:t>
                          </a:r>
                          <a:r>
                            <a:rPr lang="en-US" sz="1200" baseline="0" dirty="0" smtClean="0"/>
                            <a:t> (eV)</a:t>
                          </a:r>
                          <a:endParaRPr lang="en-US" sz="1200" dirty="0" smtClean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 smtClean="0"/>
                            <a:t>Jump distance </a:t>
                          </a:r>
                          <a:r>
                            <a:rPr lang="en-US" sz="1200" baseline="0" dirty="0" smtClean="0"/>
                            <a:t>(Å)</a:t>
                          </a:r>
                          <a:endParaRPr lang="en-US" sz="1200" dirty="0" smtClean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200" smtClean="0">
                                        <a:latin typeface="Cambria Math" panose="02040503050406030204" pitchFamily="18" charset="0"/>
                                      </a:rPr>
                                      <m:t>𝒅</m:t>
                                    </m:r>
                                  </m:e>
                                  <m:sub>
                                    <m:r>
                                      <a:rPr lang="en-US" sz="1200" smtClean="0">
                                        <a:latin typeface="Cambria Math" panose="02040503050406030204" pitchFamily="18" charset="0"/>
                                      </a:rPr>
                                      <m:t>𝒂𝒃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200" dirty="0" smtClean="0"/>
                        </a:p>
                        <a:p>
                          <a:pPr algn="ctr"/>
                          <a:r>
                            <a:rPr lang="en-US" sz="1200" dirty="0" smtClean="0"/>
                            <a:t>(in-plane)</a:t>
                          </a:r>
                          <a:endParaRPr lang="en-US" sz="1200" dirty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smtClean="0">
                                      <a:latin typeface="Cambria Math" panose="02040503050406030204" pitchFamily="18" charset="0"/>
                                    </a:rPr>
                                    <m:t>𝒅</m:t>
                                  </m:r>
                                </m:e>
                                <m:sub>
                                  <m:r>
                                    <a:rPr lang="en-US" sz="1200" smtClean="0">
                                      <a:latin typeface="Cambria Math" panose="02040503050406030204" pitchFamily="18" charset="0"/>
                                    </a:rPr>
                                    <m:t>𝒄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200" dirty="0" smtClean="0"/>
                            <a:t> (out of plane)</a:t>
                          </a:r>
                          <a:endParaRPr lang="en-US" sz="1200" dirty="0"/>
                        </a:p>
                      </a:txBody>
                      <a:tcPr anchor="b"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1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0.425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2.63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2.63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0</a:t>
                          </a:r>
                          <a:endParaRPr lang="en-US" sz="1800" b="1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 smtClean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2.38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2.99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2.99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0</a:t>
                          </a:r>
                          <a:endParaRPr lang="en-US" sz="1800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b="1" dirty="0" smtClean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1.38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2.74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1.53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2.27</a:t>
                          </a:r>
                          <a:endParaRPr lang="en-US" sz="1800" b="1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 smtClean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1.63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2.85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1.72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2.27</a:t>
                          </a:r>
                          <a:endParaRPr lang="en-US" sz="1800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 smtClean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5.532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4.13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3.45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2.27</a:t>
                          </a:r>
                          <a:endParaRPr lang="en-US" sz="1800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31" name="Table 3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7298925"/>
                  </p:ext>
                </p:extLst>
              </p:nvPr>
            </p:nvGraphicFramePr>
            <p:xfrm>
              <a:off x="5602929" y="1790287"/>
              <a:ext cx="3443591" cy="2919422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515175"/>
                    <a:gridCol w="842441"/>
                    <a:gridCol w="742950"/>
                    <a:gridCol w="704850"/>
                    <a:gridCol w="638175"/>
                  </a:tblGrid>
                  <a:tr h="92790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 smtClean="0"/>
                            <a:t>Path</a:t>
                          </a:r>
                          <a:endParaRPr lang="en-US" sz="1200" dirty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 smtClean="0"/>
                            <a:t>Migration barrier</a:t>
                          </a:r>
                          <a:r>
                            <a:rPr lang="en-US" sz="1200" baseline="0" dirty="0" smtClean="0"/>
                            <a:t> (eV)</a:t>
                          </a:r>
                          <a:endParaRPr lang="en-US" sz="1200" dirty="0" smtClean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 smtClean="0"/>
                            <a:t>Jump distance </a:t>
                          </a:r>
                          <a:r>
                            <a:rPr lang="en-US" sz="1200" baseline="0" dirty="0" smtClean="0"/>
                            <a:t>(Å)</a:t>
                          </a:r>
                          <a:endParaRPr lang="en-US" sz="1200" dirty="0" smtClean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b">
                        <a:blipFill rotWithShape="0">
                          <a:blip r:embed="rId4"/>
                          <a:stretch>
                            <a:fillRect l="-298276" t="-654" r="-93966" b="-2202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b">
                        <a:blipFill rotWithShape="0">
                          <a:blip r:embed="rId4"/>
                          <a:stretch>
                            <a:fillRect l="-440000" t="-654" r="-3810" b="-220261"/>
                          </a:stretch>
                        </a:blipFill>
                      </a:tcPr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1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0.425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2.63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2.63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0</a:t>
                          </a:r>
                          <a:endParaRPr lang="en-US" sz="1800" b="1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 smtClean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2.38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2.99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2.99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0</a:t>
                          </a:r>
                          <a:endParaRPr lang="en-US" sz="1800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b="1" dirty="0" smtClean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1.38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2.74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1.53</a:t>
                          </a:r>
                          <a:endParaRPr lang="en-US" sz="18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smtClean="0"/>
                            <a:t>2.27</a:t>
                          </a:r>
                          <a:endParaRPr lang="en-US" sz="1800" b="1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 smtClean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1.63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2.85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1.72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2.27</a:t>
                          </a:r>
                          <a:endParaRPr lang="en-US" sz="1800" dirty="0"/>
                        </a:p>
                      </a:txBody>
                      <a:tcPr/>
                    </a:tc>
                  </a:tr>
                  <a:tr h="398304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 smtClean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5.532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4.13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3.45</a:t>
                          </a:r>
                          <a:endParaRPr lang="en-US" sz="1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2.27</a:t>
                          </a:r>
                          <a:endParaRPr lang="en-US" sz="1800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8547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6" grpId="0" animBg="1"/>
      <p:bldP spid="27" grpId="0" animBg="1"/>
      <p:bldP spid="28" grpId="0" animBg="1"/>
      <p:bldP spid="29" grpId="0"/>
      <p:bldP spid="3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EHCTSLQwUuEl691bhdJf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EHCTSLQwUuEl691bhdJfQ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24039</TotalTime>
  <Words>1253</Words>
  <Application>Microsoft Office PowerPoint</Application>
  <PresentationFormat>On-screen Show (16:9)</PresentationFormat>
  <Paragraphs>343</Paragraphs>
  <Slides>22</Slides>
  <Notes>2</Notes>
  <HiddenSlides>0</HiddenSlides>
  <MMClips>4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ＭＳ Ｐゴシック</vt:lpstr>
      <vt:lpstr>SimSun</vt:lpstr>
      <vt:lpstr>Arial</vt:lpstr>
      <vt:lpstr>Calibri</vt:lpstr>
      <vt:lpstr>Cambria Math</vt:lpstr>
      <vt:lpstr>Garamond</vt:lpstr>
      <vt:lpstr>Times</vt:lpstr>
      <vt:lpstr>Times New Roman</vt:lpstr>
      <vt:lpstr>Office Theme</vt:lpstr>
      <vt:lpstr>Unexpected (sort of) Anisotropy of Cation &amp; Anion Diffusion in Cr2O3</vt:lpstr>
      <vt:lpstr>Multiscale Modeling of the CRUD Source Term</vt:lpstr>
      <vt:lpstr>What Is CRUD? Why Does It Matter?</vt:lpstr>
      <vt:lpstr>First: An Overall System View</vt:lpstr>
      <vt:lpstr>Engineering Scale: What Is Missing?</vt:lpstr>
      <vt:lpstr>Choosing What (NOT) To Model</vt:lpstr>
      <vt:lpstr>Computing Unknown Diffusivities</vt:lpstr>
      <vt:lpstr>Computing Unknown Diffusivities: Cr2O3</vt:lpstr>
      <vt:lpstr>Computing Unknown Diffusivities: O in Cr2O3</vt:lpstr>
      <vt:lpstr>Watching Oxygen Diffusion Mechanisms</vt:lpstr>
      <vt:lpstr>Watching Oxygen Diffusion Mechanisms</vt:lpstr>
      <vt:lpstr>Unknown Diffusivities: Cr in Cr2O3</vt:lpstr>
      <vt:lpstr>Watching Chromium Diffusion Mechanisms</vt:lpstr>
      <vt:lpstr>Full Cr2O3 Dataset for Oxygen</vt:lpstr>
      <vt:lpstr>Full Cr2O3 Dataset for Chromium</vt:lpstr>
      <vt:lpstr>Effects of Dopant Cations</vt:lpstr>
      <vt:lpstr>Diffusion Coefficients in Cr2O3</vt:lpstr>
      <vt:lpstr>Comparison to Recent Work</vt:lpstr>
      <vt:lpstr>Check Calculations with Experimental Data</vt:lpstr>
      <vt:lpstr>Comparison to Other Systems</vt:lpstr>
      <vt:lpstr>Implications of This Work</vt:lpstr>
      <vt:lpstr>Implications of This Work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Cody  Dennett</dc:creator>
  <cp:lastModifiedBy>Michael Philip Short</cp:lastModifiedBy>
  <cp:revision>554</cp:revision>
  <cp:lastPrinted>2015-05-16T20:06:16Z</cp:lastPrinted>
  <dcterms:created xsi:type="dcterms:W3CDTF">2015-04-23T15:01:22Z</dcterms:created>
  <dcterms:modified xsi:type="dcterms:W3CDTF">2016-02-15T18:32:24Z</dcterms:modified>
</cp:coreProperties>
</file>